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5" r:id="rId6"/>
    <p:sldId id="261" r:id="rId7"/>
    <p:sldId id="283" r:id="rId8"/>
    <p:sldId id="284" r:id="rId9"/>
    <p:sldId id="262" r:id="rId10"/>
    <p:sldId id="263" r:id="rId11"/>
    <p:sldId id="264" r:id="rId12"/>
    <p:sldId id="265" r:id="rId13"/>
    <p:sldId id="269" r:id="rId14"/>
    <p:sldId id="273" r:id="rId15"/>
    <p:sldId id="274" r:id="rId16"/>
    <p:sldId id="268" r:id="rId17"/>
    <p:sldId id="275" r:id="rId18"/>
    <p:sldId id="277" r:id="rId19"/>
    <p:sldId id="281" r:id="rId20"/>
    <p:sldId id="266" r:id="rId21"/>
    <p:sldId id="279" r:id="rId22"/>
    <p:sldId id="278" r:id="rId23"/>
    <p:sldId id="282" r:id="rId24"/>
    <p:sldId id="267" r:id="rId25"/>
    <p:sldId id="280" r:id="rId26"/>
    <p:sldId id="27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14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7C838-04D7-4089-B309-41151998E27A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F424E-AF6B-4702-B3AA-90007A70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60000" contrast="3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7C838-04D7-4089-B309-41151998E27A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F424E-AF6B-4702-B3AA-90007A705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utJ52nCLC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438400"/>
            <a:ext cx="8229600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atin typeface="Impervious"/>
                <a:cs typeface="Impervious"/>
              </a:rPr>
              <a:t>European History </a:t>
            </a:r>
            <a:r>
              <a:rPr lang="en-US" sz="7000" b="1" dirty="0" smtClean="0">
                <a:latin typeface="Impervious"/>
                <a:cs typeface="Impervious"/>
              </a:rPr>
              <a:t/>
            </a:r>
            <a:br>
              <a:rPr lang="en-US" sz="7000" b="1" dirty="0" smtClean="0">
                <a:latin typeface="Impervious"/>
                <a:cs typeface="Impervious"/>
              </a:rPr>
            </a:br>
            <a:r>
              <a:rPr lang="en-US" sz="7000" b="1" dirty="0" smtClean="0">
                <a:latin typeface="Impervious"/>
                <a:cs typeface="Impervious"/>
              </a:rPr>
              <a:t/>
            </a:r>
            <a:br>
              <a:rPr lang="en-US" sz="7000" b="1" dirty="0" smtClean="0">
                <a:latin typeface="Impervious"/>
                <a:cs typeface="Impervious"/>
              </a:rPr>
            </a:br>
            <a:r>
              <a:rPr lang="en-US" sz="3500" b="1" dirty="0" smtClean="0">
                <a:latin typeface="Impervious"/>
                <a:cs typeface="Impervious"/>
              </a:rPr>
              <a:t>Vocabulary and Significant </a:t>
            </a:r>
            <a:r>
              <a:rPr lang="en-US" sz="3500" b="1" dirty="0" smtClean="0">
                <a:latin typeface="Impervious"/>
                <a:cs typeface="Impervious"/>
              </a:rPr>
              <a:t>People</a:t>
            </a:r>
            <a:br>
              <a:rPr lang="en-US" sz="3500" b="1" dirty="0" smtClean="0">
                <a:latin typeface="Impervious"/>
                <a:cs typeface="Impervious"/>
              </a:rPr>
            </a:br>
            <a:r>
              <a:rPr lang="en-US" sz="3500" b="1" dirty="0" smtClean="0">
                <a:latin typeface="Impervious"/>
                <a:cs typeface="Impervious"/>
              </a:rPr>
              <a:t/>
            </a:r>
            <a:br>
              <a:rPr lang="en-US" sz="3500" b="1" dirty="0" smtClean="0">
                <a:latin typeface="Impervious"/>
                <a:cs typeface="Impervious"/>
              </a:rPr>
            </a:br>
            <a:r>
              <a:rPr lang="en-US" sz="3500" b="1" dirty="0" smtClean="0">
                <a:latin typeface="Impervious"/>
                <a:cs typeface="Impervious"/>
              </a:rPr>
              <a:t/>
            </a:r>
            <a:br>
              <a:rPr lang="en-US" sz="3500" b="1" dirty="0" smtClean="0">
                <a:latin typeface="Impervious"/>
                <a:cs typeface="Impervious"/>
              </a:rPr>
            </a:br>
            <a:r>
              <a:rPr lang="en-US" sz="3500" b="1" dirty="0" smtClean="0">
                <a:latin typeface="Impervious"/>
                <a:cs typeface="Impervious"/>
              </a:rPr>
              <a:t>Exploration - Age of Imperialism</a:t>
            </a:r>
            <a:r>
              <a:rPr lang="en-US" sz="3500" b="1" dirty="0" smtClean="0">
                <a:latin typeface="Impervious"/>
                <a:cs typeface="Impervious"/>
              </a:rPr>
              <a:t> </a:t>
            </a:r>
            <a:endParaRPr lang="en-US" sz="3500" b="1" dirty="0">
              <a:latin typeface="Impervious"/>
              <a:cs typeface="Imperviou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60031">
            <a:off x="669515" y="2144314"/>
            <a:ext cx="7921495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ervious"/>
                <a:cs typeface="Impervious"/>
              </a:rPr>
              <a:t>Spain</a:t>
            </a:r>
            <a:endParaRPr lang="en-US" sz="2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ervious"/>
              <a:cs typeface="Impervio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7100" y="4927600"/>
            <a:ext cx="3136900" cy="193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09800" cy="218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Explorers from Spain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Christopher Columbus </a:t>
            </a:r>
          </a:p>
          <a:p>
            <a:r>
              <a:rPr lang="en-US" dirty="0" smtClean="0">
                <a:latin typeface="Comic Sans MS" pitchFamily="66" charset="0"/>
              </a:rPr>
              <a:t>Ferdinand Magellan</a:t>
            </a:r>
          </a:p>
          <a:p>
            <a:r>
              <a:rPr lang="en-US" dirty="0" smtClean="0">
                <a:latin typeface="Comic Sans MS" pitchFamily="66" charset="0"/>
              </a:rPr>
              <a:t>Vasco de Balboa </a:t>
            </a:r>
          </a:p>
          <a:p>
            <a:r>
              <a:rPr lang="en-US" dirty="0" smtClean="0">
                <a:latin typeface="Comic Sans MS" pitchFamily="66" charset="0"/>
              </a:rPr>
              <a:t>Francisco </a:t>
            </a:r>
            <a:r>
              <a:rPr lang="en-US" dirty="0" err="1" smtClean="0">
                <a:latin typeface="Comic Sans MS" pitchFamily="66" charset="0"/>
              </a:rPr>
              <a:t>Pizzaro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Hernan</a:t>
            </a:r>
            <a:r>
              <a:rPr lang="en-US" dirty="0" smtClean="0">
                <a:latin typeface="Comic Sans MS" pitchFamily="66" charset="0"/>
              </a:rPr>
              <a:t> Cortez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Impervious"/>
                <a:cs typeface="Impervious"/>
              </a:rPr>
              <a:t>What present-day countries did Spain colonize? </a:t>
            </a:r>
            <a:endParaRPr lang="en-US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029200"/>
          </a:xfrm>
        </p:spPr>
        <p:txBody>
          <a:bodyPr>
            <a:normAutofit/>
          </a:bodyPr>
          <a:lstStyle/>
          <a:p>
            <a:endParaRPr lang="en-US" sz="2500" dirty="0" smtClean="0">
              <a:latin typeface="Comic Sans MS" pitchFamily="66" charset="0"/>
            </a:endParaRPr>
          </a:p>
          <a:p>
            <a:r>
              <a:rPr lang="en-US" sz="2500" dirty="0" smtClean="0">
                <a:latin typeface="Comic Sans MS" pitchFamily="66" charset="0"/>
              </a:rPr>
              <a:t>All of Central and South America except Brazil and French Guinea</a:t>
            </a:r>
          </a:p>
          <a:p>
            <a:r>
              <a:rPr lang="en-US" sz="2500" dirty="0" smtClean="0">
                <a:latin typeface="Comic Sans MS" pitchFamily="66" charset="0"/>
              </a:rPr>
              <a:t>Philippines</a:t>
            </a:r>
          </a:p>
          <a:p>
            <a:r>
              <a:rPr lang="en-US" sz="2500" i="1" dirty="0" smtClean="0">
                <a:latin typeface="Comic Sans MS" pitchFamily="66" charset="0"/>
              </a:rPr>
              <a:t>Guam</a:t>
            </a:r>
          </a:p>
          <a:p>
            <a:r>
              <a:rPr lang="en-US" sz="2500" dirty="0" smtClean="0">
                <a:latin typeface="Comic Sans MS" pitchFamily="66" charset="0"/>
              </a:rPr>
              <a:t>Western Sahara </a:t>
            </a:r>
          </a:p>
          <a:p>
            <a:r>
              <a:rPr lang="en-US" sz="2500" dirty="0" smtClean="0">
                <a:latin typeface="Comic Sans MS" pitchFamily="66" charset="0"/>
              </a:rPr>
              <a:t>Equatorial Guinea</a:t>
            </a:r>
          </a:p>
          <a:p>
            <a:endParaRPr lang="en-US" sz="1800" dirty="0">
              <a:latin typeface="Comic Sans MS" pitchFamily="66" charset="0"/>
            </a:endParaRPr>
          </a:p>
        </p:txBody>
      </p:sp>
      <p:pic>
        <p:nvPicPr>
          <p:cNvPr id="5" name="Picture 4" descr="[Map of territories that became independent during those wars (blue).]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505200" y="3581400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Impervious"/>
                <a:cs typeface="Impervious"/>
              </a:rPr>
              <a:t>When did Spain control these Empires? </a:t>
            </a:r>
            <a:endParaRPr lang="en-US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From the early- mid 1500s Spain started colonizing different areas of the New World.  Spain colonized place all around the world. This lasted until 1914.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60031">
            <a:off x="304593" y="2232897"/>
            <a:ext cx="838358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ervious"/>
                <a:cs typeface="Impervious"/>
              </a:rPr>
              <a:t>Portugal</a:t>
            </a:r>
            <a:endParaRPr lang="en-US" sz="1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ervious"/>
              <a:cs typeface="Impervio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9899" y="3733800"/>
            <a:ext cx="2034101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"/>
            <a:ext cx="28575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Explorers from Portugal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Prince Henry the Navigator</a:t>
            </a:r>
          </a:p>
          <a:p>
            <a:r>
              <a:rPr lang="en-US" dirty="0" err="1" smtClean="0">
                <a:latin typeface="Comic Sans MS" pitchFamily="66" charset="0"/>
              </a:rPr>
              <a:t>Barolomeu</a:t>
            </a:r>
            <a:r>
              <a:rPr lang="en-US" dirty="0" smtClean="0">
                <a:latin typeface="Comic Sans MS" pitchFamily="66" charset="0"/>
              </a:rPr>
              <a:t> Dias</a:t>
            </a:r>
          </a:p>
          <a:p>
            <a:r>
              <a:rPr lang="en-US" dirty="0" smtClean="0">
                <a:latin typeface="Comic Sans MS" pitchFamily="66" charset="0"/>
              </a:rPr>
              <a:t>Vasco De Gama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Impervious"/>
                <a:cs typeface="Impervious"/>
              </a:rPr>
              <a:t>Portugal’s Colonies</a:t>
            </a:r>
            <a:endParaRPr lang="en-US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525963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Brazil</a:t>
            </a:r>
          </a:p>
          <a:p>
            <a:r>
              <a:rPr lang="en-US" dirty="0" smtClean="0"/>
              <a:t>Angola</a:t>
            </a:r>
          </a:p>
          <a:p>
            <a:r>
              <a:rPr lang="en-US" dirty="0" smtClean="0"/>
              <a:t>Guinea-Bissau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Mozambique</a:t>
            </a:r>
          </a:p>
          <a:p>
            <a:r>
              <a:rPr lang="en-US" dirty="0" smtClean="0"/>
              <a:t>Japan </a:t>
            </a:r>
            <a:endParaRPr lang="en-US" dirty="0"/>
          </a:p>
        </p:txBody>
      </p:sp>
      <p:pic>
        <p:nvPicPr>
          <p:cNvPr id="4" name="Picture 3" descr="400px-Portuguese_Empire_map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76400" y="3769360"/>
            <a:ext cx="5943600" cy="308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When did Portugal control these Empires? 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From the early- mid 1500s Portugal started colonizing different areas of the New World.  Until 1822, Brazil was a very profitable Portuguese colony.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60031">
            <a:off x="631565" y="2224662"/>
            <a:ext cx="7817091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ervious"/>
                <a:cs typeface="Impervious"/>
              </a:rPr>
              <a:t>England</a:t>
            </a:r>
            <a:endParaRPr lang="en-US" sz="13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ervious"/>
              <a:cs typeface="Impervio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056611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267200"/>
            <a:ext cx="3092360" cy="23162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Explorers from England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John Cabot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European Vocabulary</a:t>
            </a:r>
            <a:endParaRPr lang="en-US" sz="5000" b="1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Comic Sans MS" pitchFamily="66" charset="0"/>
              </a:rPr>
              <a:t>Renaissance – </a:t>
            </a:r>
            <a:r>
              <a:rPr lang="en-US" dirty="0" smtClean="0">
                <a:latin typeface="Comic Sans MS" pitchFamily="66" charset="0"/>
              </a:rPr>
              <a:t>French word for “rebirth” (Science, Art, and Ideas) that began in Italy in the mid 1300s. </a:t>
            </a:r>
          </a:p>
          <a:p>
            <a:endParaRPr lang="en-US" b="1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Reformation</a:t>
            </a:r>
            <a:r>
              <a:rPr lang="en-US" dirty="0" smtClean="0">
                <a:latin typeface="Comic Sans MS" pitchFamily="66" charset="0"/>
              </a:rPr>
              <a:t> – Movement that began in the 1500s by Martin Luther to change Western Christianity. This led to the emergence of Protestant Christianity. </a:t>
            </a:r>
          </a:p>
          <a:p>
            <a:endParaRPr lang="en-US" b="1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Conquistadors – </a:t>
            </a:r>
            <a:r>
              <a:rPr lang="en-US" dirty="0" smtClean="0">
                <a:latin typeface="Comic Sans MS" pitchFamily="66" charset="0"/>
              </a:rPr>
              <a:t>Spanish soldiers who conquered the new world. </a:t>
            </a:r>
          </a:p>
          <a:p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Lamebrain BRK" pitchFamily="2" charset="0"/>
              </a:rPr>
              <a:t>What present-day countries did England colonize?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 numCol="2">
            <a:normAutofit fontScale="77500" lnSpcReduction="20000"/>
          </a:bodyPr>
          <a:lstStyle/>
          <a:p>
            <a:r>
              <a:rPr lang="en-US" sz="3226" dirty="0" smtClean="0">
                <a:latin typeface="Comic Sans MS" pitchFamily="66" charset="0"/>
              </a:rPr>
              <a:t>Canada</a:t>
            </a:r>
          </a:p>
          <a:p>
            <a:r>
              <a:rPr lang="en-US" sz="3226" dirty="0" smtClean="0">
                <a:latin typeface="Comic Sans MS" pitchFamily="66" charset="0"/>
              </a:rPr>
              <a:t>United States</a:t>
            </a:r>
          </a:p>
          <a:p>
            <a:r>
              <a:rPr lang="en-US" sz="3226" dirty="0" smtClean="0">
                <a:latin typeface="Comic Sans MS" pitchFamily="66" charset="0"/>
              </a:rPr>
              <a:t>Australia</a:t>
            </a:r>
          </a:p>
          <a:p>
            <a:r>
              <a:rPr lang="en-US" sz="3226" dirty="0" smtClean="0">
                <a:latin typeface="Comic Sans MS" pitchFamily="66" charset="0"/>
              </a:rPr>
              <a:t>New Zealand</a:t>
            </a:r>
          </a:p>
          <a:p>
            <a:r>
              <a:rPr lang="en-US" sz="3226" dirty="0" smtClean="0">
                <a:latin typeface="Comic Sans MS" pitchFamily="66" charset="0"/>
              </a:rPr>
              <a:t>Malaysia</a:t>
            </a:r>
          </a:p>
          <a:p>
            <a:r>
              <a:rPr lang="en-US" sz="3226" dirty="0" smtClean="0">
                <a:latin typeface="Comic Sans MS" pitchFamily="66" charset="0"/>
              </a:rPr>
              <a:t>India</a:t>
            </a:r>
          </a:p>
          <a:p>
            <a:r>
              <a:rPr lang="en-US" sz="3226" dirty="0" smtClean="0">
                <a:latin typeface="Comic Sans MS" pitchFamily="66" charset="0"/>
              </a:rPr>
              <a:t>Pakistan</a:t>
            </a:r>
          </a:p>
          <a:p>
            <a:r>
              <a:rPr lang="en-US" sz="3226" dirty="0" smtClean="0">
                <a:latin typeface="Comic Sans MS" pitchFamily="66" charset="0"/>
              </a:rPr>
              <a:t>Egypt</a:t>
            </a:r>
          </a:p>
          <a:p>
            <a:endParaRPr lang="en-US" sz="3226" dirty="0" smtClean="0">
              <a:latin typeface="Comic Sans MS" pitchFamily="66" charset="0"/>
            </a:endParaRPr>
          </a:p>
          <a:p>
            <a:endParaRPr lang="en-US" sz="3226" dirty="0" smtClean="0">
              <a:latin typeface="Comic Sans MS" pitchFamily="66" charset="0"/>
            </a:endParaRPr>
          </a:p>
          <a:p>
            <a:endParaRPr lang="en-US" sz="3226" dirty="0" smtClean="0">
              <a:latin typeface="Comic Sans MS" pitchFamily="66" charset="0"/>
            </a:endParaRPr>
          </a:p>
          <a:p>
            <a:endParaRPr lang="en-US" sz="3226" dirty="0" smtClean="0">
              <a:latin typeface="Comic Sans MS" pitchFamily="66" charset="0"/>
            </a:endParaRPr>
          </a:p>
          <a:p>
            <a:r>
              <a:rPr lang="en-US" sz="3226" dirty="0" smtClean="0">
                <a:latin typeface="Comic Sans MS" pitchFamily="66" charset="0"/>
              </a:rPr>
              <a:t>Israel</a:t>
            </a:r>
          </a:p>
          <a:p>
            <a:r>
              <a:rPr lang="en-US" sz="3226" dirty="0" smtClean="0">
                <a:latin typeface="Comic Sans MS" pitchFamily="66" charset="0"/>
              </a:rPr>
              <a:t>Jordan</a:t>
            </a:r>
          </a:p>
          <a:p>
            <a:r>
              <a:rPr lang="en-US" sz="3226" dirty="0" smtClean="0">
                <a:latin typeface="Comic Sans MS" pitchFamily="66" charset="0"/>
              </a:rPr>
              <a:t>Nigeria</a:t>
            </a:r>
          </a:p>
          <a:p>
            <a:r>
              <a:rPr lang="en-US" sz="3226" dirty="0" smtClean="0">
                <a:latin typeface="Comic Sans MS" pitchFamily="66" charset="0"/>
              </a:rPr>
              <a:t>Uganda</a:t>
            </a:r>
          </a:p>
          <a:p>
            <a:r>
              <a:rPr lang="en-US" sz="3226" dirty="0" smtClean="0">
                <a:latin typeface="Comic Sans MS" pitchFamily="66" charset="0"/>
              </a:rPr>
              <a:t>Many others</a:t>
            </a:r>
          </a:p>
          <a:p>
            <a:pPr>
              <a:buNone/>
            </a:pPr>
            <a:endParaRPr lang="en-US" sz="7200" dirty="0" smtClean="0">
              <a:latin typeface="Comic Sans MS" pitchFamily="66" charset="0"/>
            </a:endParaRPr>
          </a:p>
          <a:p>
            <a:endParaRPr lang="en-US" sz="7200" dirty="0" smtClean="0">
              <a:latin typeface="Comic Sans MS" pitchFamily="66" charset="0"/>
            </a:endParaRPr>
          </a:p>
          <a:p>
            <a:endParaRPr lang="en-US" sz="7200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il_fi" descr="ANd9GcRceUhVmAl7m0pS_LrAK98pKHY4ADYZd119u8U2kzmtlS7IAdEhdSLmMnPMOg"/>
          <p:cNvPicPr>
            <a:picLocks noChangeAspect="1" noChangeArrowheads="1"/>
          </p:cNvPicPr>
          <p:nvPr/>
        </p:nvPicPr>
        <p:blipFill>
          <a:blip r:embed="rId2" cstate="print">
            <a:lum bright="-12000" contrast="48000"/>
            <a:grayscl/>
          </a:blip>
          <a:srcRect b="6535"/>
          <a:stretch>
            <a:fillRect/>
          </a:stretch>
        </p:blipFill>
        <p:spPr bwMode="auto">
          <a:xfrm>
            <a:off x="2286000" y="3962400"/>
            <a:ext cx="5791200" cy="250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6629400" y="45720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20858687">
            <a:off x="7466404" y="3898004"/>
            <a:ext cx="1688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Hong Kong was the last English colony to gain independence in 1997!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When did England control these Empires? 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From the early- mid 1500s England started colonizing different areas of the New World.  England was a strong force in the Age of Imperialism. This lasted until the late 1900s.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0960031">
            <a:off x="631565" y="2109246"/>
            <a:ext cx="7817091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ervious"/>
                <a:cs typeface="Impervious"/>
              </a:rPr>
              <a:t>France</a:t>
            </a:r>
            <a:endParaRPr lang="en-US" sz="1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ervious"/>
              <a:cs typeface="Impervio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3871828"/>
            <a:ext cx="2898902" cy="271665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Explorers from France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Jacques Cartier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Impervious"/>
                <a:cs typeface="Impervious"/>
              </a:rPr>
              <a:t>What present-day countries did France colonize? </a:t>
            </a:r>
            <a:endParaRPr lang="en-US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French Guiana</a:t>
            </a:r>
          </a:p>
          <a:p>
            <a:r>
              <a:rPr lang="en-US" dirty="0" smtClean="0"/>
              <a:t>Haiti</a:t>
            </a:r>
          </a:p>
          <a:p>
            <a:r>
              <a:rPr lang="en-US" dirty="0" smtClean="0"/>
              <a:t>Western Africa </a:t>
            </a:r>
          </a:p>
          <a:p>
            <a:r>
              <a:rPr lang="en-US" dirty="0" smtClean="0"/>
              <a:t>Tunisia</a:t>
            </a:r>
          </a:p>
          <a:p>
            <a:r>
              <a:rPr lang="en-US" dirty="0" smtClean="0"/>
              <a:t>Cambodia</a:t>
            </a:r>
          </a:p>
          <a:p>
            <a:r>
              <a:rPr lang="en-US" dirty="0" smtClean="0"/>
              <a:t>Vietnam</a:t>
            </a:r>
          </a:p>
          <a:p>
            <a:endParaRPr lang="en-US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667000" y="3657600"/>
          <a:ext cx="6224515" cy="2886098"/>
        </p:xfrm>
        <a:graphic>
          <a:graphicData uri="http://schemas.openxmlformats.org/presentationml/2006/ole">
            <p:oleObj spid="_x0000_s57346" name="Document" r:id="rId3" imgW="3149484" imgH="1460446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Impervious"/>
                <a:cs typeface="Impervious"/>
              </a:rPr>
              <a:t>When did France control these Empires? </a:t>
            </a:r>
            <a:endParaRPr lang="en-US" sz="50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From the early- mid 1500s Portugal started colonizing different areas of the New World.  France lost its last colony in 1962. 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Impervious"/>
                <a:cs typeface="Impervious"/>
              </a:rPr>
              <a:t>Here is a closer look at Africa’s Imperialism </a:t>
            </a:r>
            <a:endParaRPr lang="en-US" dirty="0">
              <a:latin typeface="Impervious"/>
              <a:cs typeface="Impervious"/>
            </a:endParaRPr>
          </a:p>
        </p:txBody>
      </p:sp>
      <p:pic>
        <p:nvPicPr>
          <p:cNvPr id="4" name="Picture 2" descr="http://pages.uoregon.edu/mccole/303Spring2011/maps/decolonizati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653091" cy="489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600" b="1" dirty="0" smtClean="0">
                <a:latin typeface="Impervious"/>
                <a:cs typeface="Impervious"/>
              </a:rPr>
              <a:t>Significant People – </a:t>
            </a:r>
            <a:r>
              <a:rPr lang="en-US" sz="5000" b="1" dirty="0" smtClean="0">
                <a:latin typeface="Impervious"/>
                <a:cs typeface="Impervious"/>
              </a:rPr>
              <a:t/>
            </a:r>
            <a:br>
              <a:rPr lang="en-US" sz="5000" b="1" dirty="0" smtClean="0">
                <a:latin typeface="Impervious"/>
                <a:cs typeface="Impervious"/>
              </a:rPr>
            </a:br>
            <a:r>
              <a:rPr lang="en-US" sz="3300" b="1" dirty="0" smtClean="0">
                <a:latin typeface="Impervious"/>
                <a:cs typeface="Impervious"/>
              </a:rPr>
              <a:t>Renaissance and Reformation </a:t>
            </a:r>
            <a:endParaRPr lang="en-US" sz="33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>
                <a:latin typeface="Comic Sans MS" pitchFamily="66" charset="0"/>
              </a:rPr>
              <a:t>Johannes Gutenberg –</a:t>
            </a:r>
            <a:r>
              <a:rPr lang="en-US" sz="2600" dirty="0" smtClean="0">
                <a:latin typeface="Comic Sans MS" pitchFamily="66" charset="0"/>
              </a:rPr>
              <a:t> Invented the printing press</a:t>
            </a:r>
          </a:p>
          <a:p>
            <a:endParaRPr lang="en-US" sz="2600" dirty="0" smtClean="0">
              <a:latin typeface="Comic Sans MS" pitchFamily="66" charset="0"/>
            </a:endParaRPr>
          </a:p>
          <a:p>
            <a:r>
              <a:rPr lang="en-US" sz="2600" b="1" dirty="0" smtClean="0">
                <a:latin typeface="Comic Sans MS" pitchFamily="66" charset="0"/>
              </a:rPr>
              <a:t>William Shakespeare – </a:t>
            </a:r>
            <a:r>
              <a:rPr lang="en-US" sz="2600" dirty="0" smtClean="0">
                <a:latin typeface="Comic Sans MS" pitchFamily="66" charset="0"/>
              </a:rPr>
              <a:t>Wrote </a:t>
            </a:r>
            <a:r>
              <a:rPr lang="en-US" sz="2600" i="1" dirty="0" smtClean="0">
                <a:latin typeface="Comic Sans MS" pitchFamily="66" charset="0"/>
              </a:rPr>
              <a:t>Romeo and Juliet, Hamlet, </a:t>
            </a:r>
            <a:r>
              <a:rPr lang="en-US" sz="2600" dirty="0" smtClean="0">
                <a:latin typeface="Comic Sans MS" pitchFamily="66" charset="0"/>
              </a:rPr>
              <a:t>and </a:t>
            </a:r>
            <a:r>
              <a:rPr lang="en-US" sz="2600" i="1" dirty="0" smtClean="0">
                <a:latin typeface="Comic Sans MS" pitchFamily="66" charset="0"/>
              </a:rPr>
              <a:t>Macbeth. </a:t>
            </a:r>
          </a:p>
          <a:p>
            <a:endParaRPr lang="en-US" sz="2600" i="1" dirty="0" smtClean="0">
              <a:latin typeface="Comic Sans MS" pitchFamily="66" charset="0"/>
            </a:endParaRPr>
          </a:p>
          <a:p>
            <a:r>
              <a:rPr lang="en-US" sz="2600" b="1" dirty="0" smtClean="0">
                <a:latin typeface="Comic Sans MS" pitchFamily="66" charset="0"/>
              </a:rPr>
              <a:t>Leonardo </a:t>
            </a:r>
            <a:r>
              <a:rPr lang="en-US" sz="2600" b="1" dirty="0" err="1" smtClean="0">
                <a:latin typeface="Comic Sans MS" pitchFamily="66" charset="0"/>
              </a:rPr>
              <a:t>Da</a:t>
            </a:r>
            <a:r>
              <a:rPr lang="en-US" sz="2600" b="1" dirty="0" smtClean="0">
                <a:latin typeface="Comic Sans MS" pitchFamily="66" charset="0"/>
              </a:rPr>
              <a:t> Vinci – </a:t>
            </a:r>
            <a:r>
              <a:rPr lang="en-US" sz="2600" dirty="0" smtClean="0">
                <a:latin typeface="Comic Sans MS" pitchFamily="66" charset="0"/>
              </a:rPr>
              <a:t>Painted the Mona Lisa and The Last Supper. </a:t>
            </a:r>
          </a:p>
          <a:p>
            <a:endParaRPr lang="en-US" sz="2600" dirty="0" smtClean="0">
              <a:latin typeface="Comic Sans MS" pitchFamily="66" charset="0"/>
            </a:endParaRPr>
          </a:p>
          <a:p>
            <a:r>
              <a:rPr lang="en-US" sz="2600" b="1" dirty="0" smtClean="0">
                <a:latin typeface="Comic Sans MS" pitchFamily="66" charset="0"/>
              </a:rPr>
              <a:t>Martin Luther –</a:t>
            </a:r>
            <a:r>
              <a:rPr lang="en-US" sz="2600" dirty="0" smtClean="0">
                <a:latin typeface="Comic Sans MS" pitchFamily="66" charset="0"/>
              </a:rPr>
              <a:t> Started the reformation in Europe and also translated the Latin Bible into German. </a:t>
            </a:r>
            <a:endParaRPr lang="en-US" sz="2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nrymap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239000" y="990600"/>
            <a:ext cx="1695047" cy="132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401762"/>
          </a:xfrm>
        </p:spPr>
        <p:txBody>
          <a:bodyPr>
            <a:normAutofit/>
          </a:bodyPr>
          <a:lstStyle/>
          <a:p>
            <a:r>
              <a:rPr lang="en-US" sz="5556" b="1" dirty="0" smtClean="0">
                <a:latin typeface="Impervious"/>
                <a:cs typeface="Impervious"/>
              </a:rPr>
              <a:t>Significant People – </a:t>
            </a:r>
            <a:r>
              <a:rPr lang="en-US" sz="6600" b="1" dirty="0" smtClean="0">
                <a:latin typeface="Impervious"/>
                <a:cs typeface="Impervious"/>
              </a:rPr>
              <a:t/>
            </a:r>
            <a:br>
              <a:rPr lang="en-US" sz="6600" b="1" dirty="0" smtClean="0">
                <a:latin typeface="Impervious"/>
                <a:cs typeface="Impervious"/>
              </a:rPr>
            </a:br>
            <a:r>
              <a:rPr lang="en-US" sz="2778" b="1" dirty="0" smtClean="0">
                <a:latin typeface="Impervious"/>
                <a:cs typeface="Impervious"/>
              </a:rPr>
              <a:t>Age of Exploration</a:t>
            </a:r>
            <a:endParaRPr lang="en-US" sz="2778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7772400" cy="4343400"/>
          </a:xfrm>
        </p:spPr>
        <p:txBody>
          <a:bodyPr>
            <a:noAutofit/>
          </a:bodyPr>
          <a:lstStyle/>
          <a:p>
            <a:r>
              <a:rPr lang="en-US" sz="2300" b="1" dirty="0" smtClean="0">
                <a:latin typeface="Comic Sans MS" pitchFamily="66" charset="0"/>
              </a:rPr>
              <a:t>Prince Henry the Navigator – </a:t>
            </a:r>
            <a:r>
              <a:rPr lang="en-US" sz="2300" dirty="0" smtClean="0">
                <a:latin typeface="Comic Sans MS" pitchFamily="66" charset="0"/>
              </a:rPr>
              <a:t>Portuguese explorer who </a:t>
            </a:r>
            <a:r>
              <a:rPr lang="en-US" sz="2300" dirty="0" smtClean="0">
                <a:latin typeface="Comic Sans MS" pitchFamily="66" charset="0"/>
              </a:rPr>
              <a:t>e</a:t>
            </a:r>
            <a:r>
              <a:rPr lang="en-US" sz="2300" dirty="0" smtClean="0">
                <a:latin typeface="Comic Sans MS" pitchFamily="66" charset="0"/>
              </a:rPr>
              <a:t>stablished </a:t>
            </a:r>
            <a:r>
              <a:rPr lang="en-US" sz="2300" dirty="0" smtClean="0">
                <a:latin typeface="Comic Sans MS" pitchFamily="66" charset="0"/>
              </a:rPr>
              <a:t>a school for the study of the arts of navigation, mapmaking, and shipbuilding. He also sponsored voyages down the African coast.</a:t>
            </a:r>
          </a:p>
          <a:p>
            <a:pPr>
              <a:buNone/>
            </a:pPr>
            <a:endParaRPr lang="en-US" sz="2300" dirty="0" smtClean="0">
              <a:latin typeface="Comic Sans MS" pitchFamily="66" charset="0"/>
            </a:endParaRPr>
          </a:p>
          <a:p>
            <a:r>
              <a:rPr lang="en-US" sz="2300" b="1" dirty="0" smtClean="0">
                <a:latin typeface="Comic Sans MS" pitchFamily="66" charset="0"/>
              </a:rPr>
              <a:t>Vasco </a:t>
            </a:r>
            <a:r>
              <a:rPr lang="en-US" sz="2300" b="1" dirty="0" err="1" smtClean="0">
                <a:latin typeface="Comic Sans MS" pitchFamily="66" charset="0"/>
              </a:rPr>
              <a:t>Da</a:t>
            </a:r>
            <a:r>
              <a:rPr lang="en-US" sz="2300" b="1" dirty="0" smtClean="0">
                <a:latin typeface="Comic Sans MS" pitchFamily="66" charset="0"/>
              </a:rPr>
              <a:t> Gama – </a:t>
            </a:r>
            <a:r>
              <a:rPr lang="en-US" sz="2300" dirty="0" smtClean="0">
                <a:latin typeface="Comic Sans MS" pitchFamily="66" charset="0"/>
              </a:rPr>
              <a:t>First European explorer who sailed from Portugal to India. </a:t>
            </a:r>
          </a:p>
          <a:p>
            <a:pPr>
              <a:buNone/>
            </a:pPr>
            <a:endParaRPr lang="en-US" sz="2300" dirty="0" smtClean="0">
              <a:latin typeface="Comic Sans MS" pitchFamily="66" charset="0"/>
            </a:endParaRPr>
          </a:p>
          <a:p>
            <a:r>
              <a:rPr lang="en-US" sz="2300" b="1" dirty="0" smtClean="0">
                <a:latin typeface="Comic Sans MS" pitchFamily="66" charset="0"/>
              </a:rPr>
              <a:t>Christopher Columbus</a:t>
            </a:r>
            <a:r>
              <a:rPr lang="en-US" sz="2300" dirty="0" smtClean="0">
                <a:latin typeface="Comic Sans MS" pitchFamily="66" charset="0"/>
              </a:rPr>
              <a:t> – Credited for discovering the New World. He also created detailed maps of the Caribbean and Central America. </a:t>
            </a:r>
            <a:endParaRPr lang="en-US" sz="2300" b="1" dirty="0">
              <a:latin typeface="Comic Sans MS" pitchFamily="66" charset="0"/>
            </a:endParaRPr>
          </a:p>
        </p:txBody>
      </p:sp>
      <p:pic>
        <p:nvPicPr>
          <p:cNvPr id="5" name="Picture 5" descr="colum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2000" y="3581400"/>
            <a:ext cx="1952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nrymap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343400" y="1676400"/>
            <a:ext cx="420381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401762"/>
          </a:xfrm>
        </p:spPr>
        <p:txBody>
          <a:bodyPr>
            <a:normAutofit/>
          </a:bodyPr>
          <a:lstStyle/>
          <a:p>
            <a:r>
              <a:rPr lang="en-US" sz="5556" b="1" dirty="0" smtClean="0">
                <a:latin typeface="Impervious"/>
                <a:cs typeface="Impervious"/>
              </a:rPr>
              <a:t>Significant People – </a:t>
            </a:r>
            <a:r>
              <a:rPr lang="en-US" sz="6600" b="1" dirty="0" smtClean="0">
                <a:latin typeface="Impervious"/>
                <a:cs typeface="Impervious"/>
              </a:rPr>
              <a:t/>
            </a:r>
            <a:br>
              <a:rPr lang="en-US" sz="6600" b="1" dirty="0" smtClean="0">
                <a:latin typeface="Impervious"/>
                <a:cs typeface="Impervious"/>
              </a:rPr>
            </a:br>
            <a:r>
              <a:rPr lang="en-US" sz="2778" b="1" dirty="0" smtClean="0">
                <a:latin typeface="Impervious"/>
                <a:cs typeface="Impervious"/>
              </a:rPr>
              <a:t>Age of Exploration</a:t>
            </a:r>
            <a:endParaRPr lang="en-US" sz="2778" dirty="0">
              <a:latin typeface="Impervious"/>
              <a:cs typeface="Impervious"/>
            </a:endParaRPr>
          </a:p>
        </p:txBody>
      </p:sp>
      <p:pic>
        <p:nvPicPr>
          <p:cNvPr id="5" name="Picture 5" descr="colum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3962400" cy="319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556" b="1" dirty="0" smtClean="0">
                <a:latin typeface="Impervious"/>
                <a:cs typeface="Impervious"/>
              </a:rPr>
              <a:t>Significant People – </a:t>
            </a:r>
            <a:r>
              <a:rPr lang="en-US" sz="9600" b="1" dirty="0" smtClean="0">
                <a:latin typeface="Impervious"/>
                <a:cs typeface="Impervious"/>
              </a:rPr>
              <a:t/>
            </a:r>
            <a:br>
              <a:rPr lang="en-US" sz="9600" b="1" dirty="0" smtClean="0">
                <a:latin typeface="Impervious"/>
                <a:cs typeface="Impervious"/>
              </a:rPr>
            </a:br>
            <a:r>
              <a:rPr lang="en-US" sz="3111" b="1" dirty="0" smtClean="0">
                <a:latin typeface="Impervious"/>
                <a:cs typeface="Impervious"/>
              </a:rPr>
              <a:t>Age of Exploration</a:t>
            </a:r>
            <a:endParaRPr lang="en-US" sz="311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latin typeface="Comic Sans MS" pitchFamily="66" charset="0"/>
              </a:rPr>
              <a:t>John Cabot – </a:t>
            </a:r>
            <a:r>
              <a:rPr lang="en-US" sz="3000" dirty="0" smtClean="0">
                <a:latin typeface="Comic Sans MS" pitchFamily="66" charset="0"/>
              </a:rPr>
              <a:t>Explored and claimed part of Canada for the British.</a:t>
            </a:r>
          </a:p>
          <a:p>
            <a:pPr>
              <a:buNone/>
            </a:pPr>
            <a:r>
              <a:rPr lang="en-US" sz="3000" dirty="0" smtClean="0">
                <a:latin typeface="Comic Sans MS" pitchFamily="66" charset="0"/>
              </a:rPr>
              <a:t> </a:t>
            </a:r>
          </a:p>
          <a:p>
            <a:r>
              <a:rPr lang="en-US" sz="3000" b="1" dirty="0" smtClean="0">
                <a:latin typeface="Comic Sans MS" pitchFamily="66" charset="0"/>
              </a:rPr>
              <a:t>Ferdinand Magellan </a:t>
            </a:r>
            <a:r>
              <a:rPr lang="en-US" sz="3000" dirty="0" smtClean="0">
                <a:latin typeface="Comic Sans MS" pitchFamily="66" charset="0"/>
              </a:rPr>
              <a:t>– First explorer to completely sail around the </a:t>
            </a:r>
            <a:r>
              <a:rPr lang="en-US" sz="3000" dirty="0" smtClean="0">
                <a:latin typeface="Comic Sans MS" pitchFamily="66" charset="0"/>
              </a:rPr>
              <a:t>world (although he died). He named the Pacific Ocean. Strait of Magellan (Southern tip of South America) is named after him. </a:t>
            </a:r>
            <a:endParaRPr lang="en-US" sz="3000" dirty="0" smtClean="0">
              <a:latin typeface="Comic Sans MS" pitchFamily="66" charset="0"/>
            </a:endParaRPr>
          </a:p>
          <a:p>
            <a:pPr>
              <a:buNone/>
            </a:pPr>
            <a:endParaRPr lang="en-US" sz="3000" dirty="0" smtClean="0">
              <a:latin typeface="Comic Sans MS" pitchFamily="66" charset="0"/>
            </a:endParaRPr>
          </a:p>
          <a:p>
            <a:r>
              <a:rPr lang="en-US" sz="3000" b="1" dirty="0" smtClean="0">
                <a:latin typeface="Comic Sans MS" pitchFamily="66" charset="0"/>
              </a:rPr>
              <a:t>Jacques Cartier –</a:t>
            </a:r>
            <a:r>
              <a:rPr lang="en-US" sz="3000" dirty="0" smtClean="0">
                <a:latin typeface="Comic Sans MS" pitchFamily="66" charset="0"/>
              </a:rPr>
              <a:t> Sailed the St. Lawrence Seaway for France. </a:t>
            </a:r>
            <a:endParaRPr lang="en-US" sz="3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Impervious"/>
                <a:cs typeface="Impervious"/>
              </a:rPr>
              <a:t>European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Comic Sans MS" pitchFamily="66" charset="0"/>
              </a:rPr>
              <a:t>Crusades –</a:t>
            </a:r>
            <a:r>
              <a:rPr lang="en-US" dirty="0" smtClean="0">
                <a:latin typeface="Comic Sans MS" pitchFamily="66" charset="0"/>
              </a:rPr>
              <a:t> Military expeditions to conquer the holy land from the Turks. 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Missionaries</a:t>
            </a:r>
            <a:r>
              <a:rPr lang="en-US" dirty="0" smtClean="0">
                <a:latin typeface="Comic Sans MS" pitchFamily="66" charset="0"/>
              </a:rPr>
              <a:t> – A person </a:t>
            </a:r>
            <a:r>
              <a:rPr lang="en-US" dirty="0" smtClean="0">
                <a:latin typeface="Comic Sans MS" pitchFamily="66" charset="0"/>
              </a:rPr>
              <a:t>who is </a:t>
            </a:r>
            <a:r>
              <a:rPr lang="en-US" dirty="0" smtClean="0">
                <a:latin typeface="Comic Sans MS" pitchFamily="66" charset="0"/>
              </a:rPr>
              <a:t>sent by their church to convert </a:t>
            </a:r>
            <a:r>
              <a:rPr lang="en-US" dirty="0" smtClean="0">
                <a:latin typeface="Comic Sans MS" pitchFamily="66" charset="0"/>
              </a:rPr>
              <a:t>people to </a:t>
            </a:r>
            <a:r>
              <a:rPr lang="en-US" dirty="0" smtClean="0">
                <a:latin typeface="Comic Sans MS" pitchFamily="66" charset="0"/>
              </a:rPr>
              <a:t>Christianity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N…. </a:t>
            </a:r>
            <a:r>
              <a:rPr lang="en-US" dirty="0" smtClean="0">
                <a:latin typeface="Comic Sans MS" pitchFamily="66" charset="0"/>
                <a:hlinkClick r:id="rId2"/>
              </a:rPr>
              <a:t>http://</a:t>
            </a:r>
            <a:r>
              <a:rPr lang="en-US" dirty="0" smtClean="0">
                <a:latin typeface="Comic Sans MS" pitchFamily="66" charset="0"/>
                <a:hlinkClick r:id="rId2"/>
              </a:rPr>
              <a:t>www.youtube.com/watch?v=butJ52nCLC0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	</a:t>
            </a:r>
          </a:p>
          <a:p>
            <a:pPr>
              <a:buNone/>
            </a:pPr>
            <a:r>
              <a:rPr lang="en-US" b="1" dirty="0" smtClean="0">
                <a:latin typeface="Comic Sans MS" pitchFamily="66" charset="0"/>
              </a:rPr>
              <a:t>Nationalism </a:t>
            </a:r>
            <a:r>
              <a:rPr lang="en-US" dirty="0" smtClean="0">
                <a:latin typeface="Comic Sans MS" pitchFamily="66" charset="0"/>
              </a:rPr>
              <a:t>– Pride in one’s country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Impervious"/>
                <a:cs typeface="Impervious"/>
              </a:rPr>
              <a:t>European Vocabulary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Colony – </a:t>
            </a:r>
            <a:r>
              <a:rPr lang="en-US" dirty="0" smtClean="0">
                <a:latin typeface="Comic Sans MS" pitchFamily="66" charset="0"/>
              </a:rPr>
              <a:t>A region that is ruled by another country.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b="1" dirty="0" smtClean="0">
                <a:latin typeface="Comic Sans MS" pitchFamily="66" charset="0"/>
              </a:rPr>
              <a:t>Imperialism – </a:t>
            </a:r>
            <a:r>
              <a:rPr lang="en-US" dirty="0" smtClean="0">
                <a:latin typeface="Comic Sans MS" pitchFamily="66" charset="0"/>
              </a:rPr>
              <a:t>This is also known as colonialism. It is when countries compete for land and power. </a:t>
            </a:r>
            <a:endParaRPr lang="en-US" b="1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219200"/>
          </a:xfrm>
        </p:spPr>
        <p:txBody>
          <a:bodyPr>
            <a:noAutofit/>
          </a:bodyPr>
          <a:lstStyle/>
          <a:p>
            <a:r>
              <a:rPr lang="en-US" sz="5200" b="1" dirty="0" smtClean="0">
                <a:latin typeface="Impervious"/>
                <a:cs typeface="Impervious"/>
              </a:rPr>
              <a:t>So why did Europeans explore?</a:t>
            </a:r>
            <a:endParaRPr lang="en-US" sz="5200" dirty="0">
              <a:latin typeface="Impervious"/>
              <a:cs typeface="Impervio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800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latin typeface="Comic Sans MS" pitchFamily="66" charset="0"/>
              </a:rPr>
              <a:t>The Ottoman Empire blocked the Silk Road, a trade route from India that provided Europeans with spices, in 1453.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latin typeface="Comic Sans MS" pitchFamily="66" charset="0"/>
              </a:rPr>
              <a:t>Europeans wanted more wealth – Natural Resources, like gold and spices, helped European economies become very wealthy</a:t>
            </a:r>
            <a:r>
              <a:rPr lang="en-US" sz="2700" dirty="0" smtClean="0">
                <a:latin typeface="Comic Sans MS" pitchFamily="66" charset="0"/>
              </a:rPr>
              <a:t>.</a:t>
            </a:r>
            <a:endParaRPr lang="en-US" sz="27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latin typeface="Comic Sans MS" pitchFamily="66" charset="0"/>
              </a:rPr>
              <a:t>Claim new lands – by claiming new lands, Europeans gained nationalism and honor</a:t>
            </a:r>
            <a:r>
              <a:rPr lang="en-US" sz="2700" dirty="0" smtClean="0">
                <a:latin typeface="Comic Sans MS" pitchFamily="66" charset="0"/>
              </a:rPr>
              <a:t>. </a:t>
            </a:r>
            <a:endParaRPr lang="en-US" sz="27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700" dirty="0" smtClean="0">
                <a:latin typeface="Comic Sans MS" pitchFamily="66" charset="0"/>
              </a:rPr>
              <a:t>Spread of Christianity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578</Words>
  <Application>Microsoft Office PowerPoint</Application>
  <PresentationFormat>On-screen Show (4:3)</PresentationFormat>
  <Paragraphs>127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???</vt:lpstr>
      <vt:lpstr>European History   Vocabulary and Significant People   Exploration - Age of Imperialism </vt:lpstr>
      <vt:lpstr>European Vocabulary</vt:lpstr>
      <vt:lpstr>Significant People –  Renaissance and Reformation </vt:lpstr>
      <vt:lpstr>Significant People –  Age of Exploration</vt:lpstr>
      <vt:lpstr>Significant People –  Age of Exploration</vt:lpstr>
      <vt:lpstr>Significant People –  Age of Exploration</vt:lpstr>
      <vt:lpstr>European Vocabulary</vt:lpstr>
      <vt:lpstr>European Vocabulary</vt:lpstr>
      <vt:lpstr>So why did Europeans explore?</vt:lpstr>
      <vt:lpstr>Slide 10</vt:lpstr>
      <vt:lpstr>Explorers from Spain</vt:lpstr>
      <vt:lpstr>What present-day countries did Spain colonize? </vt:lpstr>
      <vt:lpstr>When did Spain control these Empires? </vt:lpstr>
      <vt:lpstr>Slide 14</vt:lpstr>
      <vt:lpstr>Explorers from Portugal</vt:lpstr>
      <vt:lpstr>Portugal’s Colonies</vt:lpstr>
      <vt:lpstr>When did Portugal control these Empires? </vt:lpstr>
      <vt:lpstr>Slide 18</vt:lpstr>
      <vt:lpstr>Explorers from England</vt:lpstr>
      <vt:lpstr>What present-day countries did England colonize? </vt:lpstr>
      <vt:lpstr>When did England control these Empires? </vt:lpstr>
      <vt:lpstr>Slide 22</vt:lpstr>
      <vt:lpstr>Explorers from France</vt:lpstr>
      <vt:lpstr>What present-day countries did France colonize? </vt:lpstr>
      <vt:lpstr>When did France control these Empires? </vt:lpstr>
      <vt:lpstr>Here is a closer look at Africa’s Imperialism </vt:lpstr>
    </vt:vector>
  </TitlesOfParts>
  <Company>FCSS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History Vocabulary and Significant People </dc:title>
  <dc:creator>chambersma</dc:creator>
  <cp:lastModifiedBy>chambersma</cp:lastModifiedBy>
  <cp:revision>14</cp:revision>
  <dcterms:created xsi:type="dcterms:W3CDTF">2012-09-13T01:34:46Z</dcterms:created>
  <dcterms:modified xsi:type="dcterms:W3CDTF">2012-09-13T14:50:08Z</dcterms:modified>
</cp:coreProperties>
</file>