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89" autoAdjust="0"/>
  </p:normalViewPr>
  <p:slideViewPr>
    <p:cSldViewPr>
      <p:cViewPr varScale="1">
        <p:scale>
          <a:sx n="73" d="100"/>
          <a:sy n="73" d="100"/>
        </p:scale>
        <p:origin x="-10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15169-54B8-4B5F-9739-E308EC5F0C74}"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15169-54B8-4B5F-9739-E308EC5F0C74}"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15169-54B8-4B5F-9739-E308EC5F0C74}"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15169-54B8-4B5F-9739-E308EC5F0C74}"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15169-54B8-4B5F-9739-E308EC5F0C74}"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915169-54B8-4B5F-9739-E308EC5F0C74}"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15169-54B8-4B5F-9739-E308EC5F0C74}"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15169-54B8-4B5F-9739-E308EC5F0C74}"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15169-54B8-4B5F-9739-E308EC5F0C74}"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15169-54B8-4B5F-9739-E308EC5F0C74}"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15169-54B8-4B5F-9739-E308EC5F0C74}"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7A1FC-827D-4387-8A5B-8CF6E26DF4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15169-54B8-4B5F-9739-E308EC5F0C74}" type="datetimeFigureOut">
              <a:rPr lang="en-US" smtClean="0"/>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7A1FC-827D-4387-8A5B-8CF6E26DF4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0"/>
            <a:ext cx="8534400" cy="2590799"/>
          </a:xfrm>
        </p:spPr>
        <p:txBody>
          <a:bodyPr>
            <a:noAutofit/>
          </a:bodyPr>
          <a:lstStyle/>
          <a:p>
            <a:r>
              <a:rPr lang="en-US" sz="6500" dirty="0" smtClean="0">
                <a:latin typeface="KG The Last Time" pitchFamily="2" charset="0"/>
              </a:rPr>
              <a:t>European Geography Review</a:t>
            </a:r>
            <a:endParaRPr lang="en-US" sz="6500" dirty="0">
              <a:latin typeface="KG The Last Time" pitchFamily="2" charset="0"/>
            </a:endParaRPr>
          </a:p>
        </p:txBody>
      </p:sp>
      <p:sp>
        <p:nvSpPr>
          <p:cNvPr id="3" name="Subtitle 2"/>
          <p:cNvSpPr>
            <a:spLocks noGrp="1"/>
          </p:cNvSpPr>
          <p:nvPr>
            <p:ph type="subTitle" idx="1"/>
          </p:nvPr>
        </p:nvSpPr>
        <p:spPr>
          <a:xfrm>
            <a:off x="1295400" y="4419600"/>
            <a:ext cx="6400800" cy="1752600"/>
          </a:xfrm>
        </p:spPr>
        <p:txBody>
          <a:bodyPr/>
          <a:lstStyle/>
          <a:p>
            <a:r>
              <a:rPr lang="en-US" dirty="0" smtClean="0"/>
              <a:t/>
            </a:r>
            <a:br>
              <a:rPr lang="en-US" dirty="0" smtClean="0"/>
            </a:br>
            <a:r>
              <a:rPr lang="en-US" dirty="0" smtClean="0">
                <a:latin typeface="KG Behind These Hazel Eyes" pitchFamily="2" charset="0"/>
              </a:rPr>
              <a:t>Quiz on September 11,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a:bodyPr>
          <a:lstStyle/>
          <a:p>
            <a:r>
              <a:rPr lang="en-US" dirty="0" smtClean="0">
                <a:latin typeface="KG The Last Time" pitchFamily="2" charset="0"/>
              </a:rPr>
              <a:t>Where are Europe’s largest cities found? </a:t>
            </a:r>
            <a:endParaRPr lang="en-US"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latin typeface="KG Behind These Hazel Eyes" pitchFamily="2" charset="0"/>
              </a:rPr>
              <a:t>	A: Most of Europe’s largest cities are found near major sources of water (Ocean, Sea, or River). Remember, water helps with trade!! </a:t>
            </a:r>
            <a:endParaRPr lang="en-US" dirty="0">
              <a:latin typeface="KG Behind These Hazel Eyes"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763000" cy="1401762"/>
          </a:xfrm>
        </p:spPr>
        <p:txBody>
          <a:bodyPr>
            <a:noAutofit/>
          </a:bodyPr>
          <a:lstStyle/>
          <a:p>
            <a:r>
              <a:rPr lang="en-US" sz="3500" dirty="0" smtClean="0">
                <a:latin typeface="KG The Last Time" pitchFamily="2" charset="0"/>
              </a:rPr>
              <a:t>How does location and climate affect the shipping industry and access to natural resources in both Europe and Russia? </a:t>
            </a:r>
            <a:endParaRPr lang="en-US" sz="3500" dirty="0"/>
          </a:p>
        </p:txBody>
      </p:sp>
      <p:sp>
        <p:nvSpPr>
          <p:cNvPr id="3" name="Content Placeholder 2"/>
          <p:cNvSpPr>
            <a:spLocks noGrp="1"/>
          </p:cNvSpPr>
          <p:nvPr>
            <p:ph idx="1"/>
          </p:nvPr>
        </p:nvSpPr>
        <p:spPr>
          <a:xfrm>
            <a:off x="457200" y="3429000"/>
            <a:ext cx="8229600" cy="2697163"/>
          </a:xfrm>
        </p:spPr>
        <p:txBody>
          <a:bodyPr>
            <a:normAutofit fontScale="92500" lnSpcReduction="10000"/>
          </a:bodyPr>
          <a:lstStyle/>
          <a:p>
            <a:pPr>
              <a:buNone/>
            </a:pPr>
            <a:r>
              <a:rPr lang="en-US" dirty="0" smtClean="0">
                <a:latin typeface="KG Behind These Hazel Eyes" pitchFamily="2" charset="0"/>
              </a:rPr>
              <a:t>	A: Most of Europe has a great location for shipping due to the fact that most of the countries border a sea or ocean or contain a major river. Russia is almost landlocked, therefore it strongly affects their ability to trade in a negative way. </a:t>
            </a:r>
            <a:endParaRPr lang="en-US" dirty="0">
              <a:latin typeface="KG Behind These Hazel Eyes"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763000" cy="1401762"/>
          </a:xfrm>
        </p:spPr>
        <p:txBody>
          <a:bodyPr>
            <a:noAutofit/>
          </a:bodyPr>
          <a:lstStyle/>
          <a:p>
            <a:r>
              <a:rPr lang="en-US" sz="3500" dirty="0" smtClean="0">
                <a:latin typeface="KG The Last Time" pitchFamily="2" charset="0"/>
              </a:rPr>
              <a:t>How does location and climate affect the shipping industry and access to natural resources in both Europe and Russia?  </a:t>
            </a:r>
            <a:r>
              <a:rPr lang="en-US" sz="3500" dirty="0" smtClean="0">
                <a:latin typeface="KG The Last Time" pitchFamily="2" charset="0"/>
              </a:rPr>
              <a:t>Continued…. </a:t>
            </a:r>
            <a:endParaRPr lang="en-US" sz="3500" dirty="0"/>
          </a:p>
        </p:txBody>
      </p:sp>
      <p:sp>
        <p:nvSpPr>
          <p:cNvPr id="3" name="Content Placeholder 2"/>
          <p:cNvSpPr>
            <a:spLocks noGrp="1"/>
          </p:cNvSpPr>
          <p:nvPr>
            <p:ph idx="1"/>
          </p:nvPr>
        </p:nvSpPr>
        <p:spPr>
          <a:xfrm>
            <a:off x="457200" y="3429000"/>
            <a:ext cx="8229600" cy="2697163"/>
          </a:xfrm>
        </p:spPr>
        <p:txBody>
          <a:bodyPr>
            <a:normAutofit fontScale="92500" lnSpcReduction="20000"/>
          </a:bodyPr>
          <a:lstStyle/>
          <a:p>
            <a:pPr>
              <a:buNone/>
            </a:pPr>
            <a:r>
              <a:rPr lang="en-US" dirty="0" smtClean="0">
                <a:latin typeface="KG Behind These Hazel Eyes" pitchFamily="2" charset="0"/>
              </a:rPr>
              <a:t>	A: Most of Europe has a warm climate that allows for ports to be open all year. It also allows the water to be navigable. Russia contains the longest river in Europe, the Volga River, however it isn’t always navigable which makes trade in Russia much more difficult. </a:t>
            </a:r>
            <a:endParaRPr lang="en-US" dirty="0">
              <a:latin typeface="KG Behind These Hazel Eyes"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763000" cy="1401762"/>
          </a:xfrm>
        </p:spPr>
        <p:txBody>
          <a:bodyPr>
            <a:noAutofit/>
          </a:bodyPr>
          <a:lstStyle/>
          <a:p>
            <a:r>
              <a:rPr lang="en-US" sz="3500" dirty="0" smtClean="0">
                <a:latin typeface="KG The Last Time" pitchFamily="2" charset="0"/>
              </a:rPr>
              <a:t>What is one thing that Judaism, Christianity, and Islam have in common? </a:t>
            </a:r>
            <a:endParaRPr lang="en-US" sz="3500" dirty="0"/>
          </a:p>
        </p:txBody>
      </p:sp>
      <p:sp>
        <p:nvSpPr>
          <p:cNvPr id="3" name="Content Placeholder 2"/>
          <p:cNvSpPr>
            <a:spLocks noGrp="1"/>
          </p:cNvSpPr>
          <p:nvPr>
            <p:ph idx="1"/>
          </p:nvPr>
        </p:nvSpPr>
        <p:spPr>
          <a:xfrm>
            <a:off x="457200" y="3429000"/>
            <a:ext cx="8229600" cy="2697163"/>
          </a:xfrm>
        </p:spPr>
        <p:txBody>
          <a:bodyPr>
            <a:normAutofit/>
          </a:bodyPr>
          <a:lstStyle/>
          <a:p>
            <a:pPr>
              <a:buNone/>
            </a:pPr>
            <a:r>
              <a:rPr lang="en-US" dirty="0" smtClean="0">
                <a:latin typeface="KG Behind These Hazel Eyes" pitchFamily="2" charset="0"/>
              </a:rPr>
              <a:t>	A: All are monotheistic religions, All originated in the Middle East, and have Jerusalem as a holy city. </a:t>
            </a:r>
            <a:endParaRPr lang="en-US" dirty="0">
              <a:latin typeface="KG Behind These Hazel Eyes"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763000" cy="1401762"/>
          </a:xfrm>
        </p:spPr>
        <p:txBody>
          <a:bodyPr>
            <a:noAutofit/>
          </a:bodyPr>
          <a:lstStyle/>
          <a:p>
            <a:r>
              <a:rPr lang="en-US" sz="4000" dirty="0" smtClean="0">
                <a:latin typeface="KG The Last Time" pitchFamily="2" charset="0"/>
              </a:rPr>
              <a:t>How does literacy rate affect the standard of living? </a:t>
            </a:r>
            <a:endParaRPr lang="en-US" sz="4000" dirty="0"/>
          </a:p>
        </p:txBody>
      </p:sp>
      <p:sp>
        <p:nvSpPr>
          <p:cNvPr id="3" name="Content Placeholder 2"/>
          <p:cNvSpPr>
            <a:spLocks noGrp="1"/>
          </p:cNvSpPr>
          <p:nvPr>
            <p:ph idx="1"/>
          </p:nvPr>
        </p:nvSpPr>
        <p:spPr>
          <a:xfrm>
            <a:off x="0" y="3048000"/>
            <a:ext cx="9144000" cy="3078163"/>
          </a:xfrm>
        </p:spPr>
        <p:txBody>
          <a:bodyPr>
            <a:normAutofit fontScale="92500" lnSpcReduction="20000"/>
          </a:bodyPr>
          <a:lstStyle/>
          <a:p>
            <a:pPr>
              <a:buNone/>
            </a:pPr>
            <a:r>
              <a:rPr lang="en-US" dirty="0" smtClean="0">
                <a:latin typeface="KG Behind These Hazel Eyes" pitchFamily="2" charset="0"/>
              </a:rPr>
              <a:t>	</a:t>
            </a:r>
            <a:r>
              <a:rPr lang="en-US" sz="3600" dirty="0" smtClean="0">
                <a:latin typeface="KG Behind These Hazel Eyes" pitchFamily="2" charset="0"/>
              </a:rPr>
              <a:t>A: The higher the literacy rate, the higher the standard of living; the lower the literacy rate, the lower the standard of living. </a:t>
            </a:r>
          </a:p>
          <a:p>
            <a:pPr>
              <a:buNone/>
            </a:pPr>
            <a:endParaRPr lang="en-US" dirty="0">
              <a:latin typeface="KG Behind These Hazel Eyes" pitchFamily="2" charset="0"/>
            </a:endParaRPr>
          </a:p>
          <a:p>
            <a:pPr>
              <a:buNone/>
            </a:pPr>
            <a:r>
              <a:rPr lang="en-US" sz="2700" dirty="0" smtClean="0">
                <a:latin typeface="KG Behind These Hazel Eyes" pitchFamily="2" charset="0"/>
              </a:rPr>
              <a:t>	**</a:t>
            </a:r>
            <a:r>
              <a:rPr lang="en-US" sz="2700" b="1" dirty="0" smtClean="0">
                <a:latin typeface="KG Behind These Hazel Eyes" pitchFamily="2" charset="0"/>
              </a:rPr>
              <a:t>Think</a:t>
            </a:r>
            <a:r>
              <a:rPr lang="en-US" sz="2700" dirty="0" smtClean="0">
                <a:latin typeface="KG Behind These Hazel Eyes" pitchFamily="2" charset="0"/>
              </a:rPr>
              <a:t> – if you don’t go to school and get an education, will you be successful later on in life? </a:t>
            </a:r>
            <a:endParaRPr lang="en-US" sz="2700" dirty="0">
              <a:latin typeface="KG Behind These Hazel Eyes"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a:buNone/>
            </a:pPr>
            <a:r>
              <a:rPr lang="en-US" dirty="0" smtClean="0">
                <a:latin typeface="KG Behind These Hazel Eyes" pitchFamily="2" charset="0"/>
              </a:rPr>
              <a:t>- </a:t>
            </a:r>
            <a:r>
              <a:rPr lang="en-US" b="1" u="sng" dirty="0" smtClean="0">
                <a:latin typeface="KG Behind These Hazel Eyes" pitchFamily="2" charset="0"/>
              </a:rPr>
              <a:t>Marine West Coast </a:t>
            </a:r>
            <a:r>
              <a:rPr lang="en-US" dirty="0" smtClean="0">
                <a:latin typeface="KG Behind These Hazel Eyes" pitchFamily="2" charset="0"/>
              </a:rPr>
              <a:t>– created by the North Atlantic Current; Climate found near the United Kingdom</a:t>
            </a:r>
          </a:p>
          <a:p>
            <a:pPr>
              <a:buNone/>
            </a:pPr>
            <a:r>
              <a:rPr lang="en-US" dirty="0" smtClean="0">
                <a:latin typeface="KG Behind These Hazel Eyes" pitchFamily="2" charset="0"/>
              </a:rPr>
              <a:t>-</a:t>
            </a:r>
            <a:r>
              <a:rPr lang="en-US" b="1" u="sng" dirty="0" smtClean="0">
                <a:latin typeface="KG Behind These Hazel Eyes" pitchFamily="2" charset="0"/>
              </a:rPr>
              <a:t>Temperate</a:t>
            </a:r>
            <a:r>
              <a:rPr lang="en-US" dirty="0">
                <a:latin typeface="KG Behind These Hazel Eyes" pitchFamily="2" charset="0"/>
              </a:rPr>
              <a:t> </a:t>
            </a:r>
            <a:r>
              <a:rPr lang="en-US" dirty="0" smtClean="0">
                <a:latin typeface="KG Behind These Hazel Eyes" pitchFamily="2" charset="0"/>
              </a:rPr>
              <a:t>– moderate climate with mild temperatures </a:t>
            </a:r>
          </a:p>
          <a:p>
            <a:pPr>
              <a:buFontTx/>
              <a:buChar char="-"/>
            </a:pPr>
            <a:r>
              <a:rPr lang="en-US" b="1" u="sng" dirty="0" smtClean="0">
                <a:latin typeface="KG Behind These Hazel Eyes" pitchFamily="2" charset="0"/>
              </a:rPr>
              <a:t>Subarctic </a:t>
            </a:r>
            <a:r>
              <a:rPr lang="en-US" dirty="0" smtClean="0">
                <a:latin typeface="KG Behind These Hazel Eyes" pitchFamily="2" charset="0"/>
              </a:rPr>
              <a:t>– climate with very long and cold winters and short, warm summers.  Russia has this type of climate.</a:t>
            </a:r>
          </a:p>
          <a:p>
            <a:pPr>
              <a:buFontTx/>
              <a:buChar char="-"/>
            </a:pPr>
            <a:r>
              <a:rPr lang="en-US" b="1" u="sng" dirty="0">
                <a:latin typeface="KG Behind These Hazel Eyes" pitchFamily="2" charset="0"/>
              </a:rPr>
              <a:t> </a:t>
            </a:r>
            <a:r>
              <a:rPr lang="en-US" b="1" u="sng" dirty="0" smtClean="0">
                <a:latin typeface="KG Behind These Hazel Eyes" pitchFamily="2" charset="0"/>
              </a:rPr>
              <a:t>Tundra </a:t>
            </a:r>
            <a:r>
              <a:rPr lang="en-US" dirty="0" smtClean="0">
                <a:latin typeface="KG Behind These Hazel Eyes" pitchFamily="2" charset="0"/>
              </a:rPr>
              <a:t> - Treeless plain containing permafrost</a:t>
            </a:r>
          </a:p>
          <a:p>
            <a:pPr>
              <a:buFontTx/>
              <a:buChar char="-"/>
            </a:pPr>
            <a:r>
              <a:rPr lang="en-US" b="1" u="sng" dirty="0" smtClean="0">
                <a:latin typeface="KG Behind These Hazel Eyes" pitchFamily="2" charset="0"/>
              </a:rPr>
              <a:t>Permafrost</a:t>
            </a:r>
            <a:r>
              <a:rPr lang="en-US" dirty="0" smtClean="0">
                <a:latin typeface="KG Behind These Hazel Eyes" pitchFamily="2" charset="0"/>
              </a:rPr>
              <a:t> – Permanently frozen soil</a:t>
            </a:r>
            <a:endParaRPr lang="en-US" b="1" u="sng" dirty="0">
              <a:latin typeface="KG Behind These Hazel Eyes"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l="22097" t="23571" r="27394" b="12452"/>
          <a:stretch>
            <a:fillRect/>
          </a:stretch>
        </p:blipFill>
        <p:spPr bwMode="auto">
          <a:xfrm>
            <a:off x="228600" y="-19050"/>
            <a:ext cx="8686800" cy="68770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22500" t="25972" r="31059" b="15000"/>
          <a:stretch>
            <a:fillRect/>
          </a:stretch>
        </p:blipFill>
        <p:spPr bwMode="auto">
          <a:xfrm>
            <a:off x="228600" y="0"/>
            <a:ext cx="8633012" cy="6858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401762"/>
          </a:xfrm>
        </p:spPr>
        <p:txBody>
          <a:bodyPr>
            <a:noAutofit/>
          </a:bodyPr>
          <a:lstStyle/>
          <a:p>
            <a:r>
              <a:rPr lang="en-US" sz="4000" dirty="0" smtClean="0">
                <a:latin typeface="KG The Last Time" pitchFamily="2" charset="0"/>
              </a:rPr>
              <a:t>Identifications – </a:t>
            </a:r>
            <a:br>
              <a:rPr lang="en-US" sz="4000" dirty="0" smtClean="0">
                <a:latin typeface="KG The Last Time" pitchFamily="2" charset="0"/>
              </a:rPr>
            </a:br>
            <a:r>
              <a:rPr lang="en-US" sz="4000" dirty="0" smtClean="0">
                <a:latin typeface="KG The Last Time" pitchFamily="2" charset="0"/>
              </a:rPr>
              <a:t>Air Pollution </a:t>
            </a:r>
            <a:endParaRPr lang="en-US" sz="4000" dirty="0"/>
          </a:p>
        </p:txBody>
      </p:sp>
      <p:sp>
        <p:nvSpPr>
          <p:cNvPr id="3" name="Content Placeholder 2"/>
          <p:cNvSpPr>
            <a:spLocks noGrp="1"/>
          </p:cNvSpPr>
          <p:nvPr>
            <p:ph idx="1"/>
          </p:nvPr>
        </p:nvSpPr>
        <p:spPr>
          <a:xfrm>
            <a:off x="0" y="1905000"/>
            <a:ext cx="9144000" cy="4449763"/>
          </a:xfrm>
        </p:spPr>
        <p:txBody>
          <a:bodyPr>
            <a:noAutofit/>
          </a:bodyPr>
          <a:lstStyle/>
          <a:p>
            <a:pPr>
              <a:buNone/>
            </a:pPr>
            <a:r>
              <a:rPr lang="en-US" sz="2800" b="1" u="sng" dirty="0" smtClean="0">
                <a:latin typeface="KG Behind These Hazel Eyes" pitchFamily="2" charset="0"/>
              </a:rPr>
              <a:t>- What is it? </a:t>
            </a:r>
            <a:r>
              <a:rPr lang="en-US" sz="2800" dirty="0" smtClean="0">
                <a:latin typeface="KG Behind These Hazel Eyes" pitchFamily="2" charset="0"/>
              </a:rPr>
              <a:t>– Air Pollution is polluted air from factories and car exhausts. </a:t>
            </a:r>
          </a:p>
          <a:p>
            <a:pPr>
              <a:buNone/>
            </a:pPr>
            <a:r>
              <a:rPr lang="en-US" sz="2800" b="1" u="sng" dirty="0" smtClean="0">
                <a:latin typeface="KG Behind These Hazel Eyes" pitchFamily="2" charset="0"/>
              </a:rPr>
              <a:t>- When did it occur? </a:t>
            </a:r>
            <a:r>
              <a:rPr lang="en-US" sz="2800" b="1" dirty="0" smtClean="0">
                <a:latin typeface="KG Behind These Hazel Eyes" pitchFamily="2" charset="0"/>
              </a:rPr>
              <a:t>– </a:t>
            </a:r>
            <a:r>
              <a:rPr lang="en-US" sz="2800" dirty="0" smtClean="0">
                <a:latin typeface="KG Behind These Hazel Eyes" pitchFamily="2" charset="0"/>
              </a:rPr>
              <a:t>After the Industrial Revolution</a:t>
            </a:r>
          </a:p>
          <a:p>
            <a:pPr>
              <a:buNone/>
            </a:pPr>
            <a:r>
              <a:rPr lang="en-US" sz="2800" b="1" u="sng" dirty="0" smtClean="0">
                <a:latin typeface="KG Behind These Hazel Eyes" pitchFamily="2" charset="0"/>
              </a:rPr>
              <a:t>- Where did it occur? </a:t>
            </a:r>
            <a:r>
              <a:rPr lang="en-US" sz="2800" dirty="0" smtClean="0">
                <a:latin typeface="KG Behind These Hazel Eyes" pitchFamily="2" charset="0"/>
              </a:rPr>
              <a:t>– Everywhere; but in the United Kingdom has a very bad air pollution problem.</a:t>
            </a:r>
          </a:p>
          <a:p>
            <a:pPr>
              <a:buNone/>
            </a:pPr>
            <a:r>
              <a:rPr lang="en-US" sz="2800" b="1" u="sng" dirty="0" smtClean="0">
                <a:latin typeface="KG Behind These Hazel Eyes" pitchFamily="2" charset="0"/>
              </a:rPr>
              <a:t>- Why is it significant in history? </a:t>
            </a:r>
            <a:r>
              <a:rPr lang="en-US" sz="2800" dirty="0" smtClean="0">
                <a:latin typeface="KG Behind These Hazel Eyes" pitchFamily="2" charset="0"/>
              </a:rPr>
              <a:t>– Air Pollution causes acid rain, but it also caused the Great London Smog which killed over 4,000 people in 4 days. </a:t>
            </a:r>
            <a:endParaRPr lang="en-US" sz="2800" dirty="0">
              <a:latin typeface="KG Behind These Hazel Eyes"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401762"/>
          </a:xfrm>
        </p:spPr>
        <p:txBody>
          <a:bodyPr>
            <a:noAutofit/>
          </a:bodyPr>
          <a:lstStyle/>
          <a:p>
            <a:r>
              <a:rPr lang="en-US" sz="4000" dirty="0" smtClean="0">
                <a:latin typeface="KG The Last Time" pitchFamily="2" charset="0"/>
              </a:rPr>
              <a:t>Identifications – </a:t>
            </a:r>
            <a:br>
              <a:rPr lang="en-US" sz="4000" dirty="0" smtClean="0">
                <a:latin typeface="KG The Last Time" pitchFamily="2" charset="0"/>
              </a:rPr>
            </a:br>
            <a:r>
              <a:rPr lang="en-US" sz="4000" dirty="0" smtClean="0">
                <a:latin typeface="KG The Last Time" pitchFamily="2" charset="0"/>
              </a:rPr>
              <a:t>Acid Rain</a:t>
            </a:r>
            <a:endParaRPr lang="en-US" sz="4000" dirty="0"/>
          </a:p>
        </p:txBody>
      </p:sp>
      <p:sp>
        <p:nvSpPr>
          <p:cNvPr id="3" name="Content Placeholder 2"/>
          <p:cNvSpPr>
            <a:spLocks noGrp="1"/>
          </p:cNvSpPr>
          <p:nvPr>
            <p:ph idx="1"/>
          </p:nvPr>
        </p:nvSpPr>
        <p:spPr>
          <a:xfrm>
            <a:off x="0" y="1676400"/>
            <a:ext cx="9144000" cy="4678363"/>
          </a:xfrm>
        </p:spPr>
        <p:txBody>
          <a:bodyPr>
            <a:noAutofit/>
          </a:bodyPr>
          <a:lstStyle/>
          <a:p>
            <a:pPr>
              <a:buNone/>
            </a:pPr>
            <a:r>
              <a:rPr lang="en-US" sz="2800" b="1" u="sng" dirty="0" smtClean="0">
                <a:latin typeface="KG Behind These Hazel Eyes" pitchFamily="2" charset="0"/>
              </a:rPr>
              <a:t>- What is it? </a:t>
            </a:r>
            <a:r>
              <a:rPr lang="en-US" sz="2800" dirty="0" smtClean="0">
                <a:latin typeface="KG Behind These Hazel Eyes" pitchFamily="2" charset="0"/>
              </a:rPr>
              <a:t>– Acid Rain is created from sulfur dioxide and nitrogen being released from factories and mixing with the clouds/precipitation. </a:t>
            </a:r>
          </a:p>
          <a:p>
            <a:pPr>
              <a:buNone/>
            </a:pPr>
            <a:r>
              <a:rPr lang="en-US" sz="2800" b="1" u="sng" dirty="0" smtClean="0">
                <a:latin typeface="KG Behind These Hazel Eyes" pitchFamily="2" charset="0"/>
              </a:rPr>
              <a:t>- When did it occur? </a:t>
            </a:r>
            <a:r>
              <a:rPr lang="en-US" sz="2800" b="1" dirty="0" smtClean="0">
                <a:latin typeface="KG Behind These Hazel Eyes" pitchFamily="2" charset="0"/>
              </a:rPr>
              <a:t>– </a:t>
            </a:r>
            <a:r>
              <a:rPr lang="en-US" sz="2800" dirty="0" smtClean="0">
                <a:latin typeface="KG Behind These Hazel Eyes" pitchFamily="2" charset="0"/>
              </a:rPr>
              <a:t>After the Industrial Revolution</a:t>
            </a:r>
          </a:p>
          <a:p>
            <a:pPr>
              <a:buNone/>
            </a:pPr>
            <a:r>
              <a:rPr lang="en-US" sz="2800" b="1" u="sng" dirty="0" smtClean="0">
                <a:latin typeface="KG Behind These Hazel Eyes" pitchFamily="2" charset="0"/>
              </a:rPr>
              <a:t>- Where did it occur? </a:t>
            </a:r>
            <a:r>
              <a:rPr lang="en-US" sz="2800" dirty="0" smtClean="0">
                <a:latin typeface="KG Behind These Hazel Eyes" pitchFamily="2" charset="0"/>
              </a:rPr>
              <a:t>– Everywhere; but in the Black Forest in Germany has a very bad acid rain problem.</a:t>
            </a:r>
          </a:p>
          <a:p>
            <a:pPr>
              <a:buNone/>
            </a:pPr>
            <a:r>
              <a:rPr lang="en-US" sz="2800" b="1" u="sng" dirty="0" smtClean="0">
                <a:latin typeface="KG Behind These Hazel Eyes" pitchFamily="2" charset="0"/>
              </a:rPr>
              <a:t>- Why is it significant in history? </a:t>
            </a:r>
            <a:r>
              <a:rPr lang="en-US" sz="2800" dirty="0" smtClean="0">
                <a:latin typeface="KG Behind These Hazel Eyes" pitchFamily="2" charset="0"/>
              </a:rPr>
              <a:t>– Acid rain is killing ½ of the Black Forest in Germany and is damaging their buildings and statues.  </a:t>
            </a:r>
            <a:endParaRPr lang="en-US" sz="2800" dirty="0">
              <a:latin typeface="KG Behind These Hazel Eyes"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How does the North Atlantic Current affect the climate of nearby land? </a:t>
            </a:r>
            <a:endParaRPr lang="en-US"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latin typeface="KG Behind These Hazel Eyes" pitchFamily="2" charset="0"/>
              </a:rPr>
              <a:t>	A: The North Atlantic Current creates</a:t>
            </a:r>
            <a:br>
              <a:rPr lang="en-US" dirty="0" smtClean="0">
                <a:latin typeface="KG Behind These Hazel Eyes" pitchFamily="2" charset="0"/>
              </a:rPr>
            </a:br>
            <a:r>
              <a:rPr lang="en-US" dirty="0" smtClean="0">
                <a:latin typeface="KG Behind These Hazel Eyes" pitchFamily="2" charset="0"/>
              </a:rPr>
              <a:t>	the Marine West Coast climate</a:t>
            </a:r>
            <a:br>
              <a:rPr lang="en-US" dirty="0" smtClean="0">
                <a:latin typeface="KG Behind These Hazel Eyes" pitchFamily="2" charset="0"/>
              </a:rPr>
            </a:br>
            <a:r>
              <a:rPr lang="en-US" dirty="0" smtClean="0">
                <a:latin typeface="KG Behind These Hazel Eyes" pitchFamily="2" charset="0"/>
              </a:rPr>
              <a:t> 	which warms the waters and</a:t>
            </a:r>
            <a:br>
              <a:rPr lang="en-US" dirty="0" smtClean="0">
                <a:latin typeface="KG Behind These Hazel Eyes" pitchFamily="2" charset="0"/>
              </a:rPr>
            </a:br>
            <a:r>
              <a:rPr lang="en-US" dirty="0" smtClean="0">
                <a:latin typeface="KG Behind These Hazel Eyes" pitchFamily="2" charset="0"/>
              </a:rPr>
              <a:t> 	creates a warm climate for much</a:t>
            </a:r>
            <a:br>
              <a:rPr lang="en-US" dirty="0" smtClean="0">
                <a:latin typeface="KG Behind These Hazel Eyes" pitchFamily="2" charset="0"/>
              </a:rPr>
            </a:br>
            <a:r>
              <a:rPr lang="en-US" dirty="0" smtClean="0">
                <a:latin typeface="KG Behind These Hazel Eyes" pitchFamily="2" charset="0"/>
              </a:rPr>
              <a:t> 	of Western Europe. </a:t>
            </a:r>
            <a:endParaRPr lang="en-US" dirty="0">
              <a:latin typeface="KG Behind These Hazel Eyes"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401762"/>
          </a:xfrm>
        </p:spPr>
        <p:txBody>
          <a:bodyPr>
            <a:noAutofit/>
          </a:bodyPr>
          <a:lstStyle/>
          <a:p>
            <a:r>
              <a:rPr lang="en-US" sz="4000" dirty="0" smtClean="0">
                <a:latin typeface="KG The Last Time" pitchFamily="2" charset="0"/>
              </a:rPr>
              <a:t>Identifications – </a:t>
            </a:r>
            <a:br>
              <a:rPr lang="en-US" sz="4000" dirty="0" smtClean="0">
                <a:latin typeface="KG The Last Time" pitchFamily="2" charset="0"/>
              </a:rPr>
            </a:br>
            <a:r>
              <a:rPr lang="en-US" sz="4000" dirty="0" smtClean="0">
                <a:latin typeface="KG The Last Time" pitchFamily="2" charset="0"/>
              </a:rPr>
              <a:t>Chernobyl</a:t>
            </a:r>
            <a:endParaRPr lang="en-US" sz="4000" dirty="0"/>
          </a:p>
        </p:txBody>
      </p:sp>
      <p:sp>
        <p:nvSpPr>
          <p:cNvPr id="3" name="Content Placeholder 2"/>
          <p:cNvSpPr>
            <a:spLocks noGrp="1"/>
          </p:cNvSpPr>
          <p:nvPr>
            <p:ph idx="1"/>
          </p:nvPr>
        </p:nvSpPr>
        <p:spPr>
          <a:xfrm>
            <a:off x="0" y="1676400"/>
            <a:ext cx="9144000" cy="4678363"/>
          </a:xfrm>
        </p:spPr>
        <p:txBody>
          <a:bodyPr>
            <a:noAutofit/>
          </a:bodyPr>
          <a:lstStyle/>
          <a:p>
            <a:pPr>
              <a:buNone/>
            </a:pPr>
            <a:r>
              <a:rPr lang="en-US" sz="2800" b="1" u="sng" dirty="0" smtClean="0">
                <a:latin typeface="KG Behind These Hazel Eyes" pitchFamily="2" charset="0"/>
              </a:rPr>
              <a:t>- What is it? </a:t>
            </a:r>
            <a:r>
              <a:rPr lang="en-US" sz="2800" dirty="0" smtClean="0">
                <a:latin typeface="KG Behind These Hazel Eyes" pitchFamily="2" charset="0"/>
              </a:rPr>
              <a:t>– Chernobyl is a nuclear power plant that exploded during a series of tests that were caused by human error. </a:t>
            </a:r>
          </a:p>
          <a:p>
            <a:pPr>
              <a:buNone/>
            </a:pPr>
            <a:r>
              <a:rPr lang="en-US" sz="2800" b="1" u="sng" dirty="0" smtClean="0">
                <a:latin typeface="KG Behind These Hazel Eyes" pitchFamily="2" charset="0"/>
              </a:rPr>
              <a:t>- When did it occur? </a:t>
            </a:r>
            <a:r>
              <a:rPr lang="en-US" sz="2800" b="1" dirty="0" smtClean="0">
                <a:latin typeface="KG Behind These Hazel Eyes" pitchFamily="2" charset="0"/>
              </a:rPr>
              <a:t>– </a:t>
            </a:r>
            <a:r>
              <a:rPr lang="en-US" sz="2800" dirty="0" smtClean="0">
                <a:latin typeface="KG Behind These Hazel Eyes" pitchFamily="2" charset="0"/>
              </a:rPr>
              <a:t>April 1986 </a:t>
            </a:r>
          </a:p>
          <a:p>
            <a:pPr>
              <a:buNone/>
            </a:pPr>
            <a:r>
              <a:rPr lang="en-US" sz="2800" b="1" u="sng" dirty="0" smtClean="0">
                <a:latin typeface="KG Behind These Hazel Eyes" pitchFamily="2" charset="0"/>
              </a:rPr>
              <a:t>- Where did it occur? </a:t>
            </a:r>
            <a:r>
              <a:rPr lang="en-US" sz="2800" dirty="0" smtClean="0">
                <a:latin typeface="KG Behind These Hazel Eyes" pitchFamily="2" charset="0"/>
              </a:rPr>
              <a:t>– USSR (Present-day Ukraine)</a:t>
            </a:r>
          </a:p>
          <a:p>
            <a:pPr>
              <a:buNone/>
            </a:pPr>
            <a:r>
              <a:rPr lang="en-US" sz="2800" b="1" u="sng" dirty="0" smtClean="0">
                <a:latin typeface="KG Behind These Hazel Eyes" pitchFamily="2" charset="0"/>
              </a:rPr>
              <a:t>- Why is it significant in history? </a:t>
            </a:r>
            <a:r>
              <a:rPr lang="en-US" sz="2800" dirty="0" smtClean="0">
                <a:latin typeface="KG Behind These Hazel Eyes" pitchFamily="2" charset="0"/>
              </a:rPr>
              <a:t>– Nobody lives in an 18 mile radius of Chernobyl because radiation can still be found there; birth defects and cancers; this was a sign that the Cold War was coming to an end due to poor technology. </a:t>
            </a:r>
            <a:endParaRPr lang="en-US" sz="2800" dirty="0">
              <a:latin typeface="KG Behind These Hazel Eyes"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401762"/>
          </a:xfrm>
        </p:spPr>
        <p:txBody>
          <a:bodyPr>
            <a:noAutofit/>
          </a:bodyPr>
          <a:lstStyle/>
          <a:p>
            <a:r>
              <a:rPr lang="en-US" sz="4000" dirty="0" smtClean="0">
                <a:latin typeface="KG The Last Time" pitchFamily="2" charset="0"/>
              </a:rPr>
              <a:t>Identifications – </a:t>
            </a:r>
            <a:br>
              <a:rPr lang="en-US" sz="4000" dirty="0" smtClean="0">
                <a:latin typeface="KG The Last Time" pitchFamily="2" charset="0"/>
              </a:rPr>
            </a:br>
            <a:r>
              <a:rPr lang="en-US" sz="4000" dirty="0" smtClean="0">
                <a:latin typeface="KG The Last Time" pitchFamily="2" charset="0"/>
              </a:rPr>
              <a:t>Christianity</a:t>
            </a:r>
            <a:endParaRPr lang="en-US" sz="4000" dirty="0"/>
          </a:p>
        </p:txBody>
      </p:sp>
      <p:sp>
        <p:nvSpPr>
          <p:cNvPr id="3" name="Content Placeholder 2"/>
          <p:cNvSpPr>
            <a:spLocks noGrp="1"/>
          </p:cNvSpPr>
          <p:nvPr>
            <p:ph idx="1"/>
          </p:nvPr>
        </p:nvSpPr>
        <p:spPr>
          <a:xfrm>
            <a:off x="0" y="1676400"/>
            <a:ext cx="9144000" cy="4678363"/>
          </a:xfrm>
        </p:spPr>
        <p:txBody>
          <a:bodyPr>
            <a:noAutofit/>
          </a:bodyPr>
          <a:lstStyle/>
          <a:p>
            <a:pPr>
              <a:buNone/>
            </a:pPr>
            <a:r>
              <a:rPr lang="en-US" sz="2800" b="1" u="sng" dirty="0" smtClean="0">
                <a:latin typeface="KG Behind These Hazel Eyes" pitchFamily="2" charset="0"/>
              </a:rPr>
              <a:t>- What is it? </a:t>
            </a:r>
            <a:r>
              <a:rPr lang="en-US" sz="2800" dirty="0" smtClean="0">
                <a:latin typeface="KG Behind These Hazel Eyes" pitchFamily="2" charset="0"/>
              </a:rPr>
              <a:t>– A religion founded by Jesus in the Middle East. </a:t>
            </a:r>
          </a:p>
          <a:p>
            <a:pPr>
              <a:buNone/>
            </a:pPr>
            <a:r>
              <a:rPr lang="en-US" sz="2800" b="1" u="sng" dirty="0" smtClean="0">
                <a:latin typeface="KG Behind These Hazel Eyes" pitchFamily="2" charset="0"/>
              </a:rPr>
              <a:t>- When did it occur? </a:t>
            </a:r>
            <a:r>
              <a:rPr lang="en-US" sz="2800" b="1" dirty="0" smtClean="0">
                <a:latin typeface="KG Behind These Hazel Eyes" pitchFamily="2" charset="0"/>
              </a:rPr>
              <a:t>– </a:t>
            </a:r>
            <a:r>
              <a:rPr lang="en-US" sz="2800" dirty="0" smtClean="0">
                <a:latin typeface="KG Behind These Hazel Eyes" pitchFamily="2" charset="0"/>
              </a:rPr>
              <a:t>Christianity was founded in 30 C.E. </a:t>
            </a:r>
          </a:p>
          <a:p>
            <a:pPr>
              <a:buNone/>
            </a:pPr>
            <a:r>
              <a:rPr lang="en-US" sz="2800" b="1" u="sng" dirty="0" smtClean="0">
                <a:latin typeface="KG Behind These Hazel Eyes" pitchFamily="2" charset="0"/>
              </a:rPr>
              <a:t>- Where did it occur? </a:t>
            </a:r>
            <a:r>
              <a:rPr lang="en-US" sz="2800" dirty="0" smtClean="0">
                <a:latin typeface="KG Behind These Hazel Eyes" pitchFamily="2" charset="0"/>
              </a:rPr>
              <a:t>– Christianity can be found everywhere in the world. </a:t>
            </a:r>
          </a:p>
          <a:p>
            <a:pPr>
              <a:buNone/>
            </a:pPr>
            <a:r>
              <a:rPr lang="en-US" sz="2800" b="1" u="sng" dirty="0" smtClean="0">
                <a:latin typeface="KG Behind These Hazel Eyes" pitchFamily="2" charset="0"/>
              </a:rPr>
              <a:t>- Why is it significant in history? </a:t>
            </a:r>
            <a:r>
              <a:rPr lang="en-US" sz="2800" dirty="0" smtClean="0">
                <a:latin typeface="KG Behind These Hazel Eyes" pitchFamily="2" charset="0"/>
              </a:rPr>
              <a:t>– Christianity is important because it is the largest religion, therefore a lot of people in the world are Christian. </a:t>
            </a:r>
            <a:endParaRPr lang="en-US" sz="2800" dirty="0">
              <a:latin typeface="KG Behind These Hazel Eyes"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401762"/>
          </a:xfrm>
        </p:spPr>
        <p:txBody>
          <a:bodyPr>
            <a:noAutofit/>
          </a:bodyPr>
          <a:lstStyle/>
          <a:p>
            <a:r>
              <a:rPr lang="en-US" sz="4000" dirty="0" smtClean="0">
                <a:latin typeface="KG The Last Time" pitchFamily="2" charset="0"/>
              </a:rPr>
              <a:t>Identifications – </a:t>
            </a:r>
            <a:br>
              <a:rPr lang="en-US" sz="4000" dirty="0" smtClean="0">
                <a:latin typeface="KG The Last Time" pitchFamily="2" charset="0"/>
              </a:rPr>
            </a:br>
            <a:r>
              <a:rPr lang="en-US" sz="4000" dirty="0" smtClean="0">
                <a:latin typeface="KG The Last Time" pitchFamily="2" charset="0"/>
              </a:rPr>
              <a:t>Judaism</a:t>
            </a:r>
            <a:endParaRPr lang="en-US" sz="4000" dirty="0"/>
          </a:p>
        </p:txBody>
      </p:sp>
      <p:sp>
        <p:nvSpPr>
          <p:cNvPr id="3" name="Content Placeholder 2"/>
          <p:cNvSpPr>
            <a:spLocks noGrp="1"/>
          </p:cNvSpPr>
          <p:nvPr>
            <p:ph idx="1"/>
          </p:nvPr>
        </p:nvSpPr>
        <p:spPr>
          <a:xfrm>
            <a:off x="0" y="1676400"/>
            <a:ext cx="9144000" cy="4678363"/>
          </a:xfrm>
        </p:spPr>
        <p:txBody>
          <a:bodyPr>
            <a:noAutofit/>
          </a:bodyPr>
          <a:lstStyle/>
          <a:p>
            <a:pPr>
              <a:buNone/>
            </a:pPr>
            <a:r>
              <a:rPr lang="en-US" sz="2800" b="1" u="sng" dirty="0" smtClean="0">
                <a:latin typeface="KG Behind These Hazel Eyes" pitchFamily="2" charset="0"/>
              </a:rPr>
              <a:t>- What is it? </a:t>
            </a:r>
            <a:r>
              <a:rPr lang="en-US" sz="2800" dirty="0" smtClean="0">
                <a:latin typeface="KG Behind These Hazel Eyes" pitchFamily="2" charset="0"/>
              </a:rPr>
              <a:t>– Judaism is the oldest religion. It is founded by Abraham in the Middle East</a:t>
            </a:r>
          </a:p>
          <a:p>
            <a:pPr>
              <a:buNone/>
            </a:pPr>
            <a:r>
              <a:rPr lang="en-US" sz="2800" b="1" u="sng" dirty="0" smtClean="0">
                <a:latin typeface="KG Behind These Hazel Eyes" pitchFamily="2" charset="0"/>
              </a:rPr>
              <a:t>- When did it occur? </a:t>
            </a:r>
            <a:r>
              <a:rPr lang="en-US" sz="2800" b="1" dirty="0" smtClean="0">
                <a:latin typeface="KG Behind These Hazel Eyes" pitchFamily="2" charset="0"/>
              </a:rPr>
              <a:t>– </a:t>
            </a:r>
            <a:r>
              <a:rPr lang="en-US" sz="2800" dirty="0" smtClean="0">
                <a:latin typeface="KG Behind These Hazel Eyes" pitchFamily="2" charset="0"/>
              </a:rPr>
              <a:t>around 2000 B.C.E. </a:t>
            </a:r>
          </a:p>
          <a:p>
            <a:pPr>
              <a:buNone/>
            </a:pPr>
            <a:r>
              <a:rPr lang="en-US" sz="2800" b="1" u="sng" dirty="0" smtClean="0">
                <a:latin typeface="KG Behind These Hazel Eyes" pitchFamily="2" charset="0"/>
              </a:rPr>
              <a:t>- Where did it occur? </a:t>
            </a:r>
            <a:r>
              <a:rPr lang="en-US" sz="2800" dirty="0" smtClean="0">
                <a:latin typeface="KG Behind These Hazel Eyes" pitchFamily="2" charset="0"/>
              </a:rPr>
              <a:t>– Jews can be found in any continent; however it is the smallest of these three religions. </a:t>
            </a:r>
          </a:p>
          <a:p>
            <a:pPr>
              <a:buNone/>
            </a:pPr>
            <a:r>
              <a:rPr lang="en-US" sz="2800" b="1" u="sng" dirty="0" smtClean="0">
                <a:latin typeface="KG Behind These Hazel Eyes" pitchFamily="2" charset="0"/>
              </a:rPr>
              <a:t>- Why is it significant in history? </a:t>
            </a:r>
            <a:r>
              <a:rPr lang="en-US" sz="2800" dirty="0" smtClean="0">
                <a:latin typeface="KG Behind These Hazel Eyes" pitchFamily="2" charset="0"/>
              </a:rPr>
              <a:t>– Jews have experienced a lot of religious conflict, especially in WWII when the population was almost wiped out by Adolf Hitler. </a:t>
            </a:r>
            <a:endParaRPr lang="en-US" sz="2800" dirty="0">
              <a:latin typeface="KG Behind These Hazel Eyes" pitchFamily="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401762"/>
          </a:xfrm>
        </p:spPr>
        <p:txBody>
          <a:bodyPr>
            <a:noAutofit/>
          </a:bodyPr>
          <a:lstStyle/>
          <a:p>
            <a:r>
              <a:rPr lang="en-US" sz="4000" dirty="0" smtClean="0">
                <a:latin typeface="KG The Last Time" pitchFamily="2" charset="0"/>
              </a:rPr>
              <a:t>Identifications – </a:t>
            </a:r>
            <a:br>
              <a:rPr lang="en-US" sz="4000" dirty="0" smtClean="0">
                <a:latin typeface="KG The Last Time" pitchFamily="2" charset="0"/>
              </a:rPr>
            </a:br>
            <a:r>
              <a:rPr lang="en-US" sz="4000" dirty="0" smtClean="0">
                <a:latin typeface="KG The Last Time" pitchFamily="2" charset="0"/>
              </a:rPr>
              <a:t>Islam </a:t>
            </a:r>
            <a:endParaRPr lang="en-US" sz="4000" dirty="0"/>
          </a:p>
        </p:txBody>
      </p:sp>
      <p:sp>
        <p:nvSpPr>
          <p:cNvPr id="3" name="Content Placeholder 2"/>
          <p:cNvSpPr>
            <a:spLocks noGrp="1"/>
          </p:cNvSpPr>
          <p:nvPr>
            <p:ph idx="1"/>
          </p:nvPr>
        </p:nvSpPr>
        <p:spPr>
          <a:xfrm>
            <a:off x="0" y="1676400"/>
            <a:ext cx="9144000" cy="4678363"/>
          </a:xfrm>
        </p:spPr>
        <p:txBody>
          <a:bodyPr>
            <a:noAutofit/>
          </a:bodyPr>
          <a:lstStyle/>
          <a:p>
            <a:pPr>
              <a:buNone/>
            </a:pPr>
            <a:r>
              <a:rPr lang="en-US" sz="2800" b="1" u="sng" dirty="0" smtClean="0">
                <a:latin typeface="KG Behind These Hazel Eyes" pitchFamily="2" charset="0"/>
              </a:rPr>
              <a:t>- What is it? </a:t>
            </a:r>
            <a:r>
              <a:rPr lang="en-US" sz="2800" dirty="0" smtClean="0">
                <a:latin typeface="KG Behind These Hazel Eyes" pitchFamily="2" charset="0"/>
              </a:rPr>
              <a:t>– Muslims, followers of Islam, worship their god Muhammad. Islam was also founded in the Middle East. </a:t>
            </a:r>
          </a:p>
          <a:p>
            <a:pPr>
              <a:buNone/>
            </a:pPr>
            <a:r>
              <a:rPr lang="en-US" sz="2800" b="1" u="sng" dirty="0" smtClean="0">
                <a:latin typeface="KG Behind These Hazel Eyes" pitchFamily="2" charset="0"/>
              </a:rPr>
              <a:t>- When did it occur? </a:t>
            </a:r>
            <a:r>
              <a:rPr lang="en-US" sz="2800" b="1" dirty="0" smtClean="0">
                <a:latin typeface="KG Behind These Hazel Eyes" pitchFamily="2" charset="0"/>
              </a:rPr>
              <a:t>– </a:t>
            </a:r>
            <a:r>
              <a:rPr lang="en-US" sz="2800" dirty="0" smtClean="0">
                <a:latin typeface="KG Behind These Hazel Eyes" pitchFamily="2" charset="0"/>
              </a:rPr>
              <a:t>Around 610 B.C. </a:t>
            </a:r>
          </a:p>
          <a:p>
            <a:pPr>
              <a:buNone/>
            </a:pPr>
            <a:r>
              <a:rPr lang="en-US" sz="2800" b="1" u="sng" dirty="0" smtClean="0">
                <a:latin typeface="KG Behind These Hazel Eyes" pitchFamily="2" charset="0"/>
              </a:rPr>
              <a:t>- Where did it occur? </a:t>
            </a:r>
            <a:r>
              <a:rPr lang="en-US" sz="2800" dirty="0" smtClean="0">
                <a:latin typeface="KG Behind These Hazel Eyes" pitchFamily="2" charset="0"/>
              </a:rPr>
              <a:t>– Middle East; however most Muslims live in the Middle East, North Africa, and Asia. </a:t>
            </a:r>
          </a:p>
          <a:p>
            <a:pPr>
              <a:buNone/>
            </a:pPr>
            <a:r>
              <a:rPr lang="en-US" sz="2800" b="1" u="sng" dirty="0" smtClean="0">
                <a:latin typeface="KG Behind These Hazel Eyes" pitchFamily="2" charset="0"/>
              </a:rPr>
              <a:t>- Why is it significant in history? </a:t>
            </a:r>
            <a:r>
              <a:rPr lang="en-US" sz="2800" dirty="0" smtClean="0">
                <a:latin typeface="KG Behind These Hazel Eyes" pitchFamily="2" charset="0"/>
              </a:rPr>
              <a:t>– Islam is the newest of these three religions. </a:t>
            </a:r>
            <a:endParaRPr lang="en-US" sz="2800" dirty="0">
              <a:latin typeface="KG Behind These Hazel Eyes" pitchFamily="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52600"/>
            <a:ext cx="8763000" cy="1401762"/>
          </a:xfrm>
        </p:spPr>
        <p:txBody>
          <a:bodyPr>
            <a:noAutofit/>
          </a:bodyPr>
          <a:lstStyle/>
          <a:p>
            <a:r>
              <a:rPr lang="en-US" sz="4000" dirty="0" smtClean="0">
                <a:latin typeface="KG The Last Time" pitchFamily="2" charset="0"/>
              </a:rPr>
              <a:t>How does location, climate, physical features, and natural resources impact where people live in Europe? </a:t>
            </a:r>
            <a:endParaRPr lang="en-US" sz="4000" dirty="0"/>
          </a:p>
        </p:txBody>
      </p:sp>
      <p:sp>
        <p:nvSpPr>
          <p:cNvPr id="3" name="Content Placeholder 2"/>
          <p:cNvSpPr>
            <a:spLocks noGrp="1"/>
          </p:cNvSpPr>
          <p:nvPr>
            <p:ph idx="1"/>
          </p:nvPr>
        </p:nvSpPr>
        <p:spPr>
          <a:xfrm>
            <a:off x="304800" y="3733800"/>
            <a:ext cx="8839200" cy="2620963"/>
          </a:xfrm>
        </p:spPr>
        <p:txBody>
          <a:bodyPr>
            <a:noAutofit/>
          </a:bodyPr>
          <a:lstStyle/>
          <a:p>
            <a:pPr>
              <a:buNone/>
            </a:pPr>
            <a:endParaRPr lang="en-US" sz="2800" b="1" u="sng" dirty="0">
              <a:latin typeface="KG Behind These Hazel Eyes" pitchFamily="2" charset="0"/>
            </a:endParaRPr>
          </a:p>
          <a:p>
            <a:pPr>
              <a:buNone/>
            </a:pPr>
            <a:endParaRPr lang="en-US" sz="2800" b="1" u="sng" dirty="0" smtClean="0">
              <a:latin typeface="KG Behind These Hazel Eyes" pitchFamily="2" charset="0"/>
            </a:endParaRPr>
          </a:p>
          <a:p>
            <a:pPr>
              <a:buNone/>
            </a:pPr>
            <a:r>
              <a:rPr lang="en-US" sz="2800" b="1" dirty="0" smtClean="0">
                <a:latin typeface="KG Behind These Hazel Eyes" pitchFamily="2" charset="0"/>
              </a:rPr>
              <a:t>Look at E.Q. #1 to help you review and prepare this question! </a:t>
            </a:r>
            <a:endParaRPr lang="en-US" sz="2800" dirty="0">
              <a:latin typeface="KG Behind These Hazel Eyes" pitchFamily="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52600"/>
            <a:ext cx="8763000" cy="1401762"/>
          </a:xfrm>
        </p:spPr>
        <p:txBody>
          <a:bodyPr>
            <a:noAutofit/>
          </a:bodyPr>
          <a:lstStyle/>
          <a:p>
            <a:r>
              <a:rPr lang="en-US" sz="4000" dirty="0" smtClean="0">
                <a:latin typeface="KG The Last Time" pitchFamily="2" charset="0"/>
              </a:rPr>
              <a:t>Evaluate how the diversity of groups impacts Europe’s culture. </a:t>
            </a:r>
            <a:endParaRPr lang="en-US" sz="4000" dirty="0"/>
          </a:p>
        </p:txBody>
      </p:sp>
      <p:sp>
        <p:nvSpPr>
          <p:cNvPr id="3" name="Content Placeholder 2"/>
          <p:cNvSpPr>
            <a:spLocks noGrp="1"/>
          </p:cNvSpPr>
          <p:nvPr>
            <p:ph idx="1"/>
          </p:nvPr>
        </p:nvSpPr>
        <p:spPr>
          <a:xfrm>
            <a:off x="304800" y="3733800"/>
            <a:ext cx="8839200" cy="2620963"/>
          </a:xfrm>
        </p:spPr>
        <p:txBody>
          <a:bodyPr>
            <a:noAutofit/>
          </a:bodyPr>
          <a:lstStyle/>
          <a:p>
            <a:pPr>
              <a:buNone/>
            </a:pPr>
            <a:endParaRPr lang="en-US" sz="2800" b="1" u="sng" dirty="0">
              <a:latin typeface="KG Behind These Hazel Eyes" pitchFamily="2" charset="0"/>
            </a:endParaRPr>
          </a:p>
          <a:p>
            <a:pPr>
              <a:buNone/>
            </a:pPr>
            <a:endParaRPr lang="en-US" sz="2800" b="1" u="sng" dirty="0" smtClean="0">
              <a:latin typeface="KG Behind These Hazel Eyes" pitchFamily="2" charset="0"/>
            </a:endParaRPr>
          </a:p>
          <a:p>
            <a:pPr>
              <a:buNone/>
            </a:pPr>
            <a:r>
              <a:rPr lang="en-US" sz="2800" b="1" dirty="0" smtClean="0">
                <a:latin typeface="KG Behind These Hazel Eyes" pitchFamily="2" charset="0"/>
              </a:rPr>
              <a:t>Review E.Q. #4 to help you study and </a:t>
            </a:r>
            <a:r>
              <a:rPr lang="en-US" sz="2800" b="1" dirty="0" err="1" smtClean="0">
                <a:latin typeface="KG Behind These Hazel Eyes" pitchFamily="2" charset="0"/>
              </a:rPr>
              <a:t>preparefor</a:t>
            </a:r>
            <a:r>
              <a:rPr lang="en-US" sz="2800" b="1" dirty="0" smtClean="0">
                <a:latin typeface="KG Behind These Hazel Eyes" pitchFamily="2" charset="0"/>
              </a:rPr>
              <a:t> this question. </a:t>
            </a:r>
            <a:endParaRPr lang="en-US" sz="2800" dirty="0">
              <a:latin typeface="KG Behind These Hazel Eyes"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52600"/>
            <a:ext cx="8763000" cy="1401762"/>
          </a:xfrm>
        </p:spPr>
        <p:txBody>
          <a:bodyPr>
            <a:noAutofit/>
          </a:bodyPr>
          <a:lstStyle/>
          <a:p>
            <a:r>
              <a:rPr lang="en-US" sz="4000" dirty="0" smtClean="0">
                <a:latin typeface="KG The Last Time" pitchFamily="2" charset="0"/>
              </a:rPr>
              <a:t>Compare/Contrast the differences and similarities between the three major religions: Judaism, Christianity, and Islam. </a:t>
            </a:r>
            <a:endParaRPr lang="en-US" sz="4000" dirty="0"/>
          </a:p>
        </p:txBody>
      </p:sp>
      <p:sp>
        <p:nvSpPr>
          <p:cNvPr id="3" name="Content Placeholder 2"/>
          <p:cNvSpPr>
            <a:spLocks noGrp="1"/>
          </p:cNvSpPr>
          <p:nvPr>
            <p:ph idx="1"/>
          </p:nvPr>
        </p:nvSpPr>
        <p:spPr>
          <a:xfrm>
            <a:off x="304800" y="3733800"/>
            <a:ext cx="8839200" cy="2620963"/>
          </a:xfrm>
        </p:spPr>
        <p:txBody>
          <a:bodyPr>
            <a:noAutofit/>
          </a:bodyPr>
          <a:lstStyle/>
          <a:p>
            <a:pPr>
              <a:buNone/>
            </a:pPr>
            <a:endParaRPr lang="en-US" sz="2800" b="1" u="sng" dirty="0">
              <a:latin typeface="KG Behind These Hazel Eyes" pitchFamily="2" charset="0"/>
            </a:endParaRPr>
          </a:p>
          <a:p>
            <a:pPr>
              <a:buNone/>
            </a:pPr>
            <a:endParaRPr lang="en-US" sz="2800" b="1" u="sng" dirty="0" smtClean="0">
              <a:latin typeface="KG Behind These Hazel Eyes" pitchFamily="2" charset="0"/>
            </a:endParaRPr>
          </a:p>
          <a:p>
            <a:pPr>
              <a:buNone/>
            </a:pPr>
            <a:r>
              <a:rPr lang="en-US" sz="2800" b="1" dirty="0" smtClean="0">
                <a:latin typeface="KG Behind These Hazel Eyes" pitchFamily="2" charset="0"/>
              </a:rPr>
              <a:t>Look at E.Q. #3 to help you review/prepare this question! </a:t>
            </a:r>
            <a:endParaRPr lang="en-US" sz="2800" dirty="0">
              <a:latin typeface="KG Behind These Hazel Eyes" pitchFamily="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401762"/>
          </a:xfrm>
        </p:spPr>
        <p:txBody>
          <a:bodyPr>
            <a:noAutofit/>
          </a:bodyPr>
          <a:lstStyle/>
          <a:p>
            <a:r>
              <a:rPr lang="en-US" sz="4000" dirty="0" smtClean="0">
                <a:latin typeface="KG The Last Time" pitchFamily="2" charset="0"/>
              </a:rPr>
              <a:t>How have European’s positively impacted their </a:t>
            </a:r>
            <a:r>
              <a:rPr lang="en-US" sz="4000" dirty="0" smtClean="0">
                <a:latin typeface="KG The Last Time" pitchFamily="2" charset="0"/>
              </a:rPr>
              <a:t>environment? </a:t>
            </a:r>
            <a:endParaRPr lang="en-US" sz="4000" dirty="0"/>
          </a:p>
        </p:txBody>
      </p:sp>
      <p:sp>
        <p:nvSpPr>
          <p:cNvPr id="3" name="Content Placeholder 2"/>
          <p:cNvSpPr>
            <a:spLocks noGrp="1"/>
          </p:cNvSpPr>
          <p:nvPr>
            <p:ph idx="1"/>
          </p:nvPr>
        </p:nvSpPr>
        <p:spPr>
          <a:xfrm>
            <a:off x="0" y="1981200"/>
            <a:ext cx="9144000" cy="4876800"/>
          </a:xfrm>
        </p:spPr>
        <p:txBody>
          <a:bodyPr>
            <a:noAutofit/>
          </a:bodyPr>
          <a:lstStyle/>
          <a:p>
            <a:pPr>
              <a:buNone/>
            </a:pPr>
            <a:r>
              <a:rPr lang="en-US" sz="2800" dirty="0" smtClean="0">
                <a:latin typeface="KG Behind These Hazel Eyes" pitchFamily="2" charset="0"/>
              </a:rPr>
              <a:t> 	</a:t>
            </a:r>
            <a:r>
              <a:rPr lang="en-US" sz="2500" dirty="0" smtClean="0">
                <a:latin typeface="KG Behind These Hazel Eyes" pitchFamily="2" charset="0"/>
              </a:rPr>
              <a:t>Europeans have impacted their environment in a negative way. However, they are making great improvements to help protect their environment. In the United Kingdom, the government created the Clean Air Acts to help improve the air quality. The government also performs air quality checks. Germans use solar-powered energy, wind-turbines, and hydroelectricity as a clean air source. In the Ukraine, they have properly sealed up reactor 4 so radiation does not continue to leak, and they are becoming educated on what nuclear radiation does and how to prevent another accident from occurring. </a:t>
            </a:r>
            <a:endParaRPr lang="en-US" sz="2500" dirty="0">
              <a:latin typeface="KG Behind These Hazel Eyes"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What is Europe’s longest navigable river and longest NOT </a:t>
            </a:r>
            <a:r>
              <a:rPr lang="en-US" dirty="0" err="1" smtClean="0">
                <a:latin typeface="KG The Last Time" pitchFamily="2" charset="0"/>
              </a:rPr>
              <a:t>nagivable</a:t>
            </a:r>
            <a:r>
              <a:rPr lang="en-US" dirty="0" smtClean="0">
                <a:latin typeface="KG The Last Time" pitchFamily="2" charset="0"/>
              </a:rPr>
              <a:t> river? </a:t>
            </a:r>
            <a:endParaRPr lang="en-US"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latin typeface="KG Behind These Hazel Eyes" pitchFamily="2" charset="0"/>
              </a:rPr>
              <a:t>	A: Navigable River = Danube River</a:t>
            </a:r>
            <a:br>
              <a:rPr lang="en-US" dirty="0" smtClean="0">
                <a:latin typeface="KG Behind These Hazel Eyes" pitchFamily="2" charset="0"/>
              </a:rPr>
            </a:br>
            <a:r>
              <a:rPr lang="en-US" dirty="0" smtClean="0">
                <a:latin typeface="KG Behind These Hazel Eyes" pitchFamily="2" charset="0"/>
              </a:rPr>
              <a:t> 	Not Navigable River = Volga River</a:t>
            </a:r>
          </a:p>
          <a:p>
            <a:pPr>
              <a:buNone/>
            </a:pPr>
            <a:endParaRPr lang="en-US" dirty="0">
              <a:latin typeface="KG Behind These Hazel Eyes" pitchFamily="2" charset="0"/>
            </a:endParaRPr>
          </a:p>
          <a:p>
            <a:pPr>
              <a:buNone/>
            </a:pPr>
            <a:r>
              <a:rPr lang="en-US" dirty="0" smtClean="0">
                <a:latin typeface="KG Behind These Hazel Eyes" pitchFamily="2" charset="0"/>
              </a:rPr>
              <a:t>**Remember navigable means you can pass through it. </a:t>
            </a:r>
            <a:endParaRPr lang="en-US" dirty="0">
              <a:latin typeface="KG Behind These Hazel Eyes"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What physical feature(s) separates Asia from Europe? </a:t>
            </a:r>
            <a:endParaRPr lang="en-US"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latin typeface="KG Behind These Hazel Eyes" pitchFamily="2" charset="0"/>
              </a:rPr>
              <a:t>	A: The Ural Mountains and the Caucasus Mountains </a:t>
            </a:r>
            <a:endParaRPr lang="en-US" dirty="0">
              <a:latin typeface="KG Behind These Hazel Eyes"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Why does Northwestern Europe have a warm climate? Why is this important? </a:t>
            </a:r>
            <a:endParaRPr lang="en-US" dirty="0"/>
          </a:p>
        </p:txBody>
      </p:sp>
      <p:sp>
        <p:nvSpPr>
          <p:cNvPr id="3" name="Content Placeholder 2"/>
          <p:cNvSpPr>
            <a:spLocks noGrp="1"/>
          </p:cNvSpPr>
          <p:nvPr>
            <p:ph idx="1"/>
          </p:nvPr>
        </p:nvSpPr>
        <p:spPr>
          <a:xfrm>
            <a:off x="304800" y="2971800"/>
            <a:ext cx="8229600" cy="3611563"/>
          </a:xfrm>
        </p:spPr>
        <p:txBody>
          <a:bodyPr>
            <a:normAutofit lnSpcReduction="10000"/>
          </a:bodyPr>
          <a:lstStyle/>
          <a:p>
            <a:pPr>
              <a:buNone/>
            </a:pPr>
            <a:r>
              <a:rPr lang="en-US" dirty="0" smtClean="0">
                <a:latin typeface="KG Behind These Hazel Eyes" pitchFamily="2" charset="0"/>
              </a:rPr>
              <a:t>	A: The North Atlantic Current creates</a:t>
            </a:r>
            <a:br>
              <a:rPr lang="en-US" dirty="0" smtClean="0">
                <a:latin typeface="KG Behind These Hazel Eyes" pitchFamily="2" charset="0"/>
              </a:rPr>
            </a:br>
            <a:r>
              <a:rPr lang="en-US" dirty="0" smtClean="0">
                <a:latin typeface="KG Behind These Hazel Eyes" pitchFamily="2" charset="0"/>
              </a:rPr>
              <a:t>	the Marine West Coast climate</a:t>
            </a:r>
            <a:br>
              <a:rPr lang="en-US" dirty="0" smtClean="0">
                <a:latin typeface="KG Behind These Hazel Eyes" pitchFamily="2" charset="0"/>
              </a:rPr>
            </a:br>
            <a:r>
              <a:rPr lang="en-US" dirty="0" smtClean="0">
                <a:latin typeface="KG Behind These Hazel Eyes" pitchFamily="2" charset="0"/>
              </a:rPr>
              <a:t> 	which warms the waters and</a:t>
            </a:r>
            <a:br>
              <a:rPr lang="en-US" dirty="0" smtClean="0">
                <a:latin typeface="KG Behind These Hazel Eyes" pitchFamily="2" charset="0"/>
              </a:rPr>
            </a:br>
            <a:r>
              <a:rPr lang="en-US" dirty="0" smtClean="0">
                <a:latin typeface="KG Behind These Hazel Eyes" pitchFamily="2" charset="0"/>
              </a:rPr>
              <a:t> 	creates a warm climate for much</a:t>
            </a:r>
            <a:br>
              <a:rPr lang="en-US" dirty="0" smtClean="0">
                <a:latin typeface="KG Behind These Hazel Eyes" pitchFamily="2" charset="0"/>
              </a:rPr>
            </a:br>
            <a:r>
              <a:rPr lang="en-US" dirty="0" smtClean="0">
                <a:latin typeface="KG Behind These Hazel Eyes" pitchFamily="2" charset="0"/>
              </a:rPr>
              <a:t> 	of Western Europe. </a:t>
            </a:r>
          </a:p>
          <a:p>
            <a:pPr>
              <a:buNone/>
            </a:pPr>
            <a:endParaRPr lang="en-US" dirty="0">
              <a:latin typeface="KG Behind These Hazel Eyes" pitchFamily="2" charset="0"/>
            </a:endParaRPr>
          </a:p>
          <a:p>
            <a:pPr>
              <a:buNone/>
            </a:pPr>
            <a:r>
              <a:rPr lang="en-US" dirty="0" smtClean="0">
                <a:latin typeface="KG Behind These Hazel Eyes" pitchFamily="2" charset="0"/>
              </a:rPr>
              <a:t>**This answer is very similar to #1 </a:t>
            </a:r>
            <a:r>
              <a:rPr lang="en-US" dirty="0" smtClean="0">
                <a:latin typeface="KG Behind These Hazel Eyes" pitchFamily="2" charset="0"/>
                <a:sym typeface="Wingdings" pitchFamily="2" charset="2"/>
              </a:rPr>
              <a:t> </a:t>
            </a:r>
            <a:endParaRPr lang="en-US" dirty="0">
              <a:latin typeface="KG Behind These Hazel Eyes"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a:bodyPr>
          <a:lstStyle/>
          <a:p>
            <a:r>
              <a:rPr lang="en-US" dirty="0" smtClean="0">
                <a:latin typeface="KG The Last Time" pitchFamily="2" charset="0"/>
              </a:rPr>
              <a:t>Explain how rivers are formed.</a:t>
            </a:r>
            <a:endParaRPr lang="en-US"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latin typeface="KG Behind These Hazel Eyes" pitchFamily="2" charset="0"/>
              </a:rPr>
              <a:t>	A: All rivers start in a mountain range and flow outward into the sea/ocean. </a:t>
            </a:r>
            <a:endParaRPr lang="en-US" dirty="0">
              <a:latin typeface="KG Behind These Hazel Eyes"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Where does the North European Plain begin and end? Why is this region beneficial to Europeans? </a:t>
            </a:r>
            <a:endParaRPr lang="en-US" dirty="0"/>
          </a:p>
        </p:txBody>
      </p:sp>
      <p:sp>
        <p:nvSpPr>
          <p:cNvPr id="3" name="Content Placeholder 2"/>
          <p:cNvSpPr>
            <a:spLocks noGrp="1"/>
          </p:cNvSpPr>
          <p:nvPr>
            <p:ph idx="1"/>
          </p:nvPr>
        </p:nvSpPr>
        <p:spPr>
          <a:xfrm>
            <a:off x="304800" y="3048000"/>
            <a:ext cx="8229600" cy="3611563"/>
          </a:xfrm>
        </p:spPr>
        <p:txBody>
          <a:bodyPr/>
          <a:lstStyle/>
          <a:p>
            <a:pPr>
              <a:buNone/>
            </a:pPr>
            <a:r>
              <a:rPr lang="en-US" dirty="0" smtClean="0">
                <a:latin typeface="KG Behind These Hazel Eyes" pitchFamily="2" charset="0"/>
              </a:rPr>
              <a:t>	A: The North European Plains starts in France and stretches into Russia. The North European Plains provide fertile soil and rich farmland for Europeans. </a:t>
            </a:r>
            <a:endParaRPr lang="en-US" dirty="0">
              <a:latin typeface="KG Behind These Hazel Eyes"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Russia is the _________ country in the world, because it spans across ____ continents. </a:t>
            </a:r>
            <a:endParaRPr lang="en-US" dirty="0"/>
          </a:p>
        </p:txBody>
      </p:sp>
      <p:sp>
        <p:nvSpPr>
          <p:cNvPr id="3" name="Content Placeholder 2"/>
          <p:cNvSpPr>
            <a:spLocks noGrp="1"/>
          </p:cNvSpPr>
          <p:nvPr>
            <p:ph idx="1"/>
          </p:nvPr>
        </p:nvSpPr>
        <p:spPr>
          <a:xfrm>
            <a:off x="457200" y="3200400"/>
            <a:ext cx="8229600" cy="2925763"/>
          </a:xfrm>
        </p:spPr>
        <p:txBody>
          <a:bodyPr/>
          <a:lstStyle/>
          <a:p>
            <a:pPr>
              <a:buNone/>
            </a:pPr>
            <a:r>
              <a:rPr lang="en-US" dirty="0" smtClean="0">
                <a:latin typeface="KG Behind These Hazel Eyes" pitchFamily="2" charset="0"/>
              </a:rPr>
              <a:t>	A: Russia is the </a:t>
            </a:r>
            <a:r>
              <a:rPr lang="en-US" b="1" u="sng" dirty="0" smtClean="0">
                <a:latin typeface="KG Behind These Hazel Eyes" pitchFamily="2" charset="0"/>
              </a:rPr>
              <a:t>LARGEST</a:t>
            </a:r>
            <a:r>
              <a:rPr lang="en-US" dirty="0" smtClean="0">
                <a:latin typeface="KG Behind These Hazel Eyes" pitchFamily="2" charset="0"/>
              </a:rPr>
              <a:t> country in the world, because it spans across </a:t>
            </a:r>
            <a:r>
              <a:rPr lang="en-US" b="1" u="sng" dirty="0" smtClean="0">
                <a:latin typeface="KG Behind These Hazel Eyes" pitchFamily="2" charset="0"/>
              </a:rPr>
              <a:t>TWO</a:t>
            </a:r>
            <a:r>
              <a:rPr lang="en-US" dirty="0" smtClean="0">
                <a:latin typeface="KG Behind These Hazel Eyes" pitchFamily="2" charset="0"/>
              </a:rPr>
              <a:t> continents. </a:t>
            </a:r>
            <a:endParaRPr lang="en-US" dirty="0">
              <a:latin typeface="KG Behind These Hazel Eyes"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782762"/>
          </a:xfrm>
        </p:spPr>
        <p:txBody>
          <a:bodyPr>
            <a:normAutofit fontScale="90000"/>
          </a:bodyPr>
          <a:lstStyle/>
          <a:p>
            <a:r>
              <a:rPr lang="en-US" dirty="0" smtClean="0">
                <a:latin typeface="KG The Last Time" pitchFamily="2" charset="0"/>
              </a:rPr>
              <a:t>Explain why Russia has a difficult time developing its natural resources</a:t>
            </a:r>
            <a:endParaRPr lang="en-US"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latin typeface="KG Behind These Hazel Eyes" pitchFamily="2" charset="0"/>
              </a:rPr>
              <a:t>	A: Russia has a lot of natural resources, however majority of Russia is covered in permafrost, therefore it is very difficult to extract the natural resources. Russia also has a subarctic climate and very rugged terrain. </a:t>
            </a:r>
            <a:endParaRPr lang="en-US" dirty="0">
              <a:latin typeface="KG Behind These Hazel Eyes"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857</Words>
  <Application>Microsoft Office PowerPoint</Application>
  <PresentationFormat>On-screen Show (4:3)</PresentationFormat>
  <Paragraphs>83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European Geography Review</vt:lpstr>
      <vt:lpstr>How does the North Atlantic Current affect the climate of nearby land? </vt:lpstr>
      <vt:lpstr>What is Europe’s longest navigable river and longest NOT nagivable river? </vt:lpstr>
      <vt:lpstr>What physical feature(s) separates Asia from Europe? </vt:lpstr>
      <vt:lpstr>Why does Northwestern Europe have a warm climate? Why is this important? </vt:lpstr>
      <vt:lpstr>Explain how rivers are formed.</vt:lpstr>
      <vt:lpstr>Where does the North European Plain begin and end? Why is this region beneficial to Europeans? </vt:lpstr>
      <vt:lpstr>Russia is the _________ country in the world, because it spans across ____ continents. </vt:lpstr>
      <vt:lpstr>Explain why Russia has a difficult time developing its natural resources</vt:lpstr>
      <vt:lpstr>Where are Europe’s largest cities found? </vt:lpstr>
      <vt:lpstr>How does location and climate affect the shipping industry and access to natural resources in both Europe and Russia? </vt:lpstr>
      <vt:lpstr>How does location and climate affect the shipping industry and access to natural resources in both Europe and Russia?  Continued…. </vt:lpstr>
      <vt:lpstr>What is one thing that Judaism, Christianity, and Islam have in common? </vt:lpstr>
      <vt:lpstr>How does literacy rate affect the standard of living? </vt:lpstr>
      <vt:lpstr>Slide 15</vt:lpstr>
      <vt:lpstr>Slide 16</vt:lpstr>
      <vt:lpstr>Slide 17</vt:lpstr>
      <vt:lpstr>Identifications –  Air Pollution </vt:lpstr>
      <vt:lpstr>Identifications –  Acid Rain</vt:lpstr>
      <vt:lpstr>Identifications –  Chernobyl</vt:lpstr>
      <vt:lpstr>Identifications –  Christianity</vt:lpstr>
      <vt:lpstr>Identifications –  Judaism</vt:lpstr>
      <vt:lpstr>Identifications –  Islam </vt:lpstr>
      <vt:lpstr>How does location, climate, physical features, and natural resources impact where people live in Europe? </vt:lpstr>
      <vt:lpstr>Evaluate how the diversity of groups impacts Europe’s culture. </vt:lpstr>
      <vt:lpstr>Compare/Contrast the differences and similarities between the three major religions: Judaism, Christianity, and Islam. </vt:lpstr>
      <vt:lpstr>How have European’s positively impacted their environment? </vt:lpstr>
    </vt:vector>
  </TitlesOfParts>
  <Company>FCSS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Geography Review</dc:title>
  <dc:creator>chambersma</dc:creator>
  <cp:lastModifiedBy>chambersma</cp:lastModifiedBy>
  <cp:revision>1</cp:revision>
  <dcterms:created xsi:type="dcterms:W3CDTF">2013-09-09T18:17:18Z</dcterms:created>
  <dcterms:modified xsi:type="dcterms:W3CDTF">2013-09-09T19:07:04Z</dcterms:modified>
</cp:coreProperties>
</file>