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310" r:id="rId3"/>
    <p:sldId id="311" r:id="rId4"/>
    <p:sldId id="312" r:id="rId5"/>
    <p:sldId id="313" r:id="rId6"/>
    <p:sldId id="314" r:id="rId7"/>
    <p:sldId id="315" r:id="rId8"/>
    <p:sldId id="257" r:id="rId9"/>
    <p:sldId id="258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59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21" r:id="rId60"/>
    <p:sldId id="322" r:id="rId61"/>
    <p:sldId id="323" r:id="rId62"/>
    <p:sldId id="324" r:id="rId6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33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90929"/>
  </p:normalViewPr>
  <p:slideViewPr>
    <p:cSldViewPr>
      <p:cViewPr>
        <p:scale>
          <a:sx n="78" d="100"/>
          <a:sy n="78" d="100"/>
        </p:scale>
        <p:origin x="-8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E1570-FF2C-44CD-9DB1-D9A360F68E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39909-7A6D-4E80-906E-B120F5EEAE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4B172-3064-44BB-96E4-1C20C03811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B34B8-F1A6-466D-93AF-581DEA84CE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7E1C5-6768-4C9A-A435-7885304F4C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87337-3757-40CF-8386-6334B6095A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8CB8B-320A-4A1A-B52E-A4FE687A32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2F86C-8080-4EDC-A70A-B2559DD7E6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43F00-AAC2-4774-811D-40B15A5A0B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39EEB-D04B-42E2-83FA-66693C0E1A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D53B7-91C9-462A-88C6-A6D77F07B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651EC0-5F73-4C7A-887C-8097AFB347E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simpsons\Desktop\Lessons%20and%20Stuffs\Review,%20Bell%20Ringers%20and%20Pre-Tests\Jeopardy%20Theme%20Song.mid" TargetMode="External"/><Relationship Id="rId1" Type="http://schemas.openxmlformats.org/officeDocument/2006/relationships/audio" Target="file:///\\NT1\jeff\REAL%20Jeopardy%20Template\jeopardy.wav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simpsons\Desktop\Lessons%20and%20Stuffs\Review,%20Bell%20Ringers%20and%20Pre-Tests\Jeopardy%20(Think%20Song).mp3" TargetMode="External"/><Relationship Id="rId4" Type="http://schemas.openxmlformats.org/officeDocument/2006/relationships/image" Target="../media/image6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5.xml"/><Relationship Id="rId18" Type="http://schemas.openxmlformats.org/officeDocument/2006/relationships/slide" Target="slide17.xml"/><Relationship Id="rId26" Type="http://schemas.openxmlformats.org/officeDocument/2006/relationships/slide" Target="slide33.xml"/><Relationship Id="rId3" Type="http://schemas.openxmlformats.org/officeDocument/2006/relationships/slide" Target="slide14.xml"/><Relationship Id="rId21" Type="http://schemas.openxmlformats.org/officeDocument/2006/relationships/slide" Target="slide32.xml"/><Relationship Id="rId7" Type="http://schemas.openxmlformats.org/officeDocument/2006/relationships/slide" Target="slide11.xml"/><Relationship Id="rId12" Type="http://schemas.openxmlformats.org/officeDocument/2006/relationships/slide" Target="slide10.xml"/><Relationship Id="rId17" Type="http://schemas.openxmlformats.org/officeDocument/2006/relationships/slide" Target="slide12.xml"/><Relationship Id="rId25" Type="http://schemas.openxmlformats.org/officeDocument/2006/relationships/slide" Target="slide28.xml"/><Relationship Id="rId2" Type="http://schemas.openxmlformats.org/officeDocument/2006/relationships/slide" Target="slide9.xml"/><Relationship Id="rId16" Type="http://schemas.openxmlformats.org/officeDocument/2006/relationships/slide" Target="slide30.xml"/><Relationship Id="rId20" Type="http://schemas.openxmlformats.org/officeDocument/2006/relationships/slide" Target="slide2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9.xml"/><Relationship Id="rId11" Type="http://schemas.openxmlformats.org/officeDocument/2006/relationships/slide" Target="slide31.xml"/><Relationship Id="rId24" Type="http://schemas.openxmlformats.org/officeDocument/2006/relationships/slide" Target="slide23.xml"/><Relationship Id="rId5" Type="http://schemas.openxmlformats.org/officeDocument/2006/relationships/slide" Target="slide24.xml"/><Relationship Id="rId15" Type="http://schemas.openxmlformats.org/officeDocument/2006/relationships/slide" Target="slide25.xml"/><Relationship Id="rId23" Type="http://schemas.openxmlformats.org/officeDocument/2006/relationships/slide" Target="slide18.xml"/><Relationship Id="rId10" Type="http://schemas.openxmlformats.org/officeDocument/2006/relationships/slide" Target="slide26.xml"/><Relationship Id="rId19" Type="http://schemas.openxmlformats.org/officeDocument/2006/relationships/slide" Target="slide22.xml"/><Relationship Id="rId4" Type="http://schemas.openxmlformats.org/officeDocument/2006/relationships/slide" Target="slide19.xml"/><Relationship Id="rId9" Type="http://schemas.openxmlformats.org/officeDocument/2006/relationships/slide" Target="slide21.xml"/><Relationship Id="rId14" Type="http://schemas.openxmlformats.org/officeDocument/2006/relationships/slide" Target="slide20.xml"/><Relationship Id="rId22" Type="http://schemas.openxmlformats.org/officeDocument/2006/relationships/slide" Target="slide13.xml"/><Relationship Id="rId27" Type="http://schemas.openxmlformats.org/officeDocument/2006/relationships/slide" Target="slide5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jeopardy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8600"/>
            <a:ext cx="304800" cy="30480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5800" cy="609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59" name="Picture 11" descr="C:\WINDOWS\Desktop\REAL Jeopardy Template\jeopardy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676400"/>
            <a:ext cx="8686800" cy="3581400"/>
          </a:xfrm>
          <a:prstGeom prst="rect">
            <a:avLst/>
          </a:prstGeom>
          <a:noFill/>
        </p:spPr>
      </p:pic>
      <p:pic>
        <p:nvPicPr>
          <p:cNvPr id="6" name="Jeopardy Theme Song.mid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8610600" y="228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288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3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PHYSICAL FEATURES &amp; GEOGRAPHY-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$200</a:t>
            </a:r>
          </a:p>
        </p:txBody>
      </p:sp>
      <p:sp>
        <p:nvSpPr>
          <p:cNvPr id="61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149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A MONOLITH LOCATED </a:t>
            </a:r>
          </a:p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IN CENTRAL AUSTRALIA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61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9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PHYSICAL FEATURES &amp; GEOGRAPHY-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$300</a:t>
            </a:r>
          </a:p>
        </p:txBody>
      </p:sp>
      <p:sp>
        <p:nvSpPr>
          <p:cNvPr id="71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173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THE LARGEST CORAL REEF IN THE WORLD THAT IS LOCATED OFF OF THE COAST OF NORTHEASTERN AUSTRALIA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71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PHYSICAL FEATURES &amp; GEOGRAPHY-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$400</a:t>
            </a:r>
          </a:p>
        </p:txBody>
      </p:sp>
      <p:sp>
        <p:nvSpPr>
          <p:cNvPr id="819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197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57200" y="1828800"/>
            <a:ext cx="8229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THE SEA THAT PROVIDES THE GREAT BARRIER REEF WITH MUCH OF ITS CORAL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81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7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PHYSICAL FEATURES &amp; GEOGRAPHY-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$500</a:t>
            </a:r>
          </a:p>
        </p:txBody>
      </p:sp>
      <p:sp>
        <p:nvSpPr>
          <p:cNvPr id="92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221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THE REASON WHY MANY AUSTRALIANS LIVE OFF OF THE SOUTHEASTERN COAST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92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1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EUROPEAN COLONIZATION-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$100</a:t>
            </a:r>
          </a:p>
        </p:txBody>
      </p:sp>
      <p:sp>
        <p:nvSpPr>
          <p:cNvPr id="2560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5605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TYPE OF BRITISH PEOPLE THAT FIRST COLONIZED AND SETTLED AUSTRALIA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256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0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EUROPEAN COLONIZATION-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$200</a:t>
            </a:r>
          </a:p>
        </p:txBody>
      </p:sp>
      <p:sp>
        <p:nvSpPr>
          <p:cNvPr id="2662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6629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THIS DISEASE, ALONG WITH OTHERS, KILLED ALMOST ½ OF THE ABORIGINAL POPULATION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266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629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EUROPEAN COLONIZATION-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$300</a:t>
            </a:r>
          </a:p>
        </p:txBody>
      </p:sp>
      <p:sp>
        <p:nvSpPr>
          <p:cNvPr id="276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7653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THE MAJORITY OF AUSTRALIANS SPEAK THIS LANGUAGE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276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53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EUROPEAN COLONIZATION-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$400</a:t>
            </a:r>
          </a:p>
        </p:txBody>
      </p:sp>
      <p:sp>
        <p:nvSpPr>
          <p:cNvPr id="2867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8677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chanted" pitchFamily="18" charset="0"/>
              </a:rPr>
              <a:t>THE MAJORITY OF AUSTRALIANS PRACTICE THIS RELIGION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286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77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EUROPEAN COLONIZATION-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$500</a:t>
            </a:r>
          </a:p>
        </p:txBody>
      </p:sp>
      <p:sp>
        <p:nvSpPr>
          <p:cNvPr id="2970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9701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81000" y="160020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chanted" pitchFamily="18" charset="0"/>
              </a:rPr>
              <a:t>THE REASON WHY MANY PEOPLE IMMIGRATED TO AUSTRALIA IN THE 1850s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297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701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GOVERNMENT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$100</a:t>
            </a:r>
          </a:p>
        </p:txBody>
      </p:sp>
      <p:sp>
        <p:nvSpPr>
          <p:cNvPr id="307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0725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A TYPE OF GOVERNMENT IN WHICH ONE LEADER HOLDS ALL OF THE POLITICAL POWER 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307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2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48" name="Group 1068"/>
          <p:cNvGrpSpPr>
            <a:grpSpLocks/>
          </p:cNvGrpSpPr>
          <p:nvPr/>
        </p:nvGrpSpPr>
        <p:grpSpPr bwMode="auto">
          <a:xfrm>
            <a:off x="0" y="1195388"/>
            <a:ext cx="1752600" cy="1066800"/>
            <a:chOff x="2352" y="0"/>
            <a:chExt cx="1104" cy="672"/>
          </a:xfrm>
        </p:grpSpPr>
        <p:sp>
          <p:nvSpPr>
            <p:cNvPr id="72747" name="Rectangle 1067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46" name="Picture 1066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49" name="Group 1069"/>
          <p:cNvGrpSpPr>
            <a:grpSpLocks/>
          </p:cNvGrpSpPr>
          <p:nvPr/>
        </p:nvGrpSpPr>
        <p:grpSpPr bwMode="auto">
          <a:xfrm>
            <a:off x="1905000" y="1195388"/>
            <a:ext cx="1752600" cy="1066800"/>
            <a:chOff x="2352" y="0"/>
            <a:chExt cx="1104" cy="672"/>
          </a:xfrm>
        </p:grpSpPr>
        <p:sp>
          <p:nvSpPr>
            <p:cNvPr id="72750" name="Rectangle 1070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51" name="Picture 1071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52" name="Group 1072"/>
          <p:cNvGrpSpPr>
            <a:grpSpLocks/>
          </p:cNvGrpSpPr>
          <p:nvPr/>
        </p:nvGrpSpPr>
        <p:grpSpPr bwMode="auto">
          <a:xfrm>
            <a:off x="3733800" y="1177925"/>
            <a:ext cx="1752600" cy="1066800"/>
            <a:chOff x="2352" y="0"/>
            <a:chExt cx="1104" cy="672"/>
          </a:xfrm>
        </p:grpSpPr>
        <p:sp>
          <p:nvSpPr>
            <p:cNvPr id="72753" name="Rectangle 1073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54" name="Picture 1074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55" name="Group 1075"/>
          <p:cNvGrpSpPr>
            <a:grpSpLocks/>
          </p:cNvGrpSpPr>
          <p:nvPr/>
        </p:nvGrpSpPr>
        <p:grpSpPr bwMode="auto">
          <a:xfrm>
            <a:off x="5543550" y="1177925"/>
            <a:ext cx="1752600" cy="1066800"/>
            <a:chOff x="2352" y="0"/>
            <a:chExt cx="1104" cy="672"/>
          </a:xfrm>
        </p:grpSpPr>
        <p:sp>
          <p:nvSpPr>
            <p:cNvPr id="72756" name="Rectangle 1076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57" name="Picture 1077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58" name="Group 1078"/>
          <p:cNvGrpSpPr>
            <a:grpSpLocks/>
          </p:cNvGrpSpPr>
          <p:nvPr/>
        </p:nvGrpSpPr>
        <p:grpSpPr bwMode="auto">
          <a:xfrm>
            <a:off x="7391400" y="1195388"/>
            <a:ext cx="1752600" cy="1066800"/>
            <a:chOff x="2352" y="0"/>
            <a:chExt cx="1104" cy="672"/>
          </a:xfrm>
        </p:grpSpPr>
        <p:sp>
          <p:nvSpPr>
            <p:cNvPr id="72759" name="Rectangle 1079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60" name="Picture 1080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63" name="Group 1083"/>
          <p:cNvGrpSpPr>
            <a:grpSpLocks/>
          </p:cNvGrpSpPr>
          <p:nvPr/>
        </p:nvGrpSpPr>
        <p:grpSpPr bwMode="auto">
          <a:xfrm>
            <a:off x="0" y="2379663"/>
            <a:ext cx="1752600" cy="1066800"/>
            <a:chOff x="2352" y="0"/>
            <a:chExt cx="1104" cy="672"/>
          </a:xfrm>
        </p:grpSpPr>
        <p:sp>
          <p:nvSpPr>
            <p:cNvPr id="72764" name="Rectangle 1084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65" name="Picture 1085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66" name="Group 1086"/>
          <p:cNvGrpSpPr>
            <a:grpSpLocks/>
          </p:cNvGrpSpPr>
          <p:nvPr/>
        </p:nvGrpSpPr>
        <p:grpSpPr bwMode="auto">
          <a:xfrm>
            <a:off x="1905000" y="2379663"/>
            <a:ext cx="1752600" cy="1066800"/>
            <a:chOff x="2352" y="0"/>
            <a:chExt cx="1104" cy="672"/>
          </a:xfrm>
        </p:grpSpPr>
        <p:sp>
          <p:nvSpPr>
            <p:cNvPr id="72767" name="Rectangle 1087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68" name="Picture 1088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69" name="Group 1089"/>
          <p:cNvGrpSpPr>
            <a:grpSpLocks/>
          </p:cNvGrpSpPr>
          <p:nvPr/>
        </p:nvGrpSpPr>
        <p:grpSpPr bwMode="auto">
          <a:xfrm>
            <a:off x="3733800" y="2362200"/>
            <a:ext cx="1752600" cy="1066800"/>
            <a:chOff x="2352" y="0"/>
            <a:chExt cx="1104" cy="672"/>
          </a:xfrm>
        </p:grpSpPr>
        <p:sp>
          <p:nvSpPr>
            <p:cNvPr id="72770" name="Rectangle 1090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71" name="Picture 1091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72" name="Group 1092"/>
          <p:cNvGrpSpPr>
            <a:grpSpLocks/>
          </p:cNvGrpSpPr>
          <p:nvPr/>
        </p:nvGrpSpPr>
        <p:grpSpPr bwMode="auto">
          <a:xfrm>
            <a:off x="5543550" y="2362200"/>
            <a:ext cx="1752600" cy="1066800"/>
            <a:chOff x="2352" y="0"/>
            <a:chExt cx="1104" cy="672"/>
          </a:xfrm>
        </p:grpSpPr>
        <p:sp>
          <p:nvSpPr>
            <p:cNvPr id="72773" name="Rectangle 1093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74" name="Picture 1094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75" name="Group 1095"/>
          <p:cNvGrpSpPr>
            <a:grpSpLocks/>
          </p:cNvGrpSpPr>
          <p:nvPr/>
        </p:nvGrpSpPr>
        <p:grpSpPr bwMode="auto">
          <a:xfrm>
            <a:off x="7391400" y="2379663"/>
            <a:ext cx="1752600" cy="1066800"/>
            <a:chOff x="2352" y="0"/>
            <a:chExt cx="1104" cy="672"/>
          </a:xfrm>
        </p:grpSpPr>
        <p:sp>
          <p:nvSpPr>
            <p:cNvPr id="72776" name="Rectangle 1096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77" name="Picture 1097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79" name="Group 1099"/>
          <p:cNvGrpSpPr>
            <a:grpSpLocks/>
          </p:cNvGrpSpPr>
          <p:nvPr/>
        </p:nvGrpSpPr>
        <p:grpSpPr bwMode="auto">
          <a:xfrm>
            <a:off x="0" y="3522663"/>
            <a:ext cx="1752600" cy="1066800"/>
            <a:chOff x="2352" y="0"/>
            <a:chExt cx="1104" cy="672"/>
          </a:xfrm>
        </p:grpSpPr>
        <p:sp>
          <p:nvSpPr>
            <p:cNvPr id="72780" name="Rectangle 1100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81" name="Picture 1101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82" name="Group 1102"/>
          <p:cNvGrpSpPr>
            <a:grpSpLocks/>
          </p:cNvGrpSpPr>
          <p:nvPr/>
        </p:nvGrpSpPr>
        <p:grpSpPr bwMode="auto">
          <a:xfrm>
            <a:off x="1905000" y="3522663"/>
            <a:ext cx="1752600" cy="1066800"/>
            <a:chOff x="2352" y="0"/>
            <a:chExt cx="1104" cy="672"/>
          </a:xfrm>
        </p:grpSpPr>
        <p:sp>
          <p:nvSpPr>
            <p:cNvPr id="72783" name="Rectangle 1103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84" name="Picture 1104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85" name="Group 1105"/>
          <p:cNvGrpSpPr>
            <a:grpSpLocks/>
          </p:cNvGrpSpPr>
          <p:nvPr/>
        </p:nvGrpSpPr>
        <p:grpSpPr bwMode="auto">
          <a:xfrm>
            <a:off x="3733800" y="3505200"/>
            <a:ext cx="1752600" cy="1066800"/>
            <a:chOff x="2352" y="0"/>
            <a:chExt cx="1104" cy="672"/>
          </a:xfrm>
        </p:grpSpPr>
        <p:sp>
          <p:nvSpPr>
            <p:cNvPr id="72786" name="Rectangle 1106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87" name="Picture 1107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88" name="Group 1108"/>
          <p:cNvGrpSpPr>
            <a:grpSpLocks/>
          </p:cNvGrpSpPr>
          <p:nvPr/>
        </p:nvGrpSpPr>
        <p:grpSpPr bwMode="auto">
          <a:xfrm>
            <a:off x="5543550" y="3505200"/>
            <a:ext cx="1752600" cy="1066800"/>
            <a:chOff x="2352" y="0"/>
            <a:chExt cx="1104" cy="672"/>
          </a:xfrm>
        </p:grpSpPr>
        <p:sp>
          <p:nvSpPr>
            <p:cNvPr id="72789" name="Rectangle 1109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90" name="Picture 1110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91" name="Group 1111"/>
          <p:cNvGrpSpPr>
            <a:grpSpLocks/>
          </p:cNvGrpSpPr>
          <p:nvPr/>
        </p:nvGrpSpPr>
        <p:grpSpPr bwMode="auto">
          <a:xfrm>
            <a:off x="7391400" y="3522663"/>
            <a:ext cx="1752600" cy="1066800"/>
            <a:chOff x="2352" y="0"/>
            <a:chExt cx="1104" cy="672"/>
          </a:xfrm>
        </p:grpSpPr>
        <p:sp>
          <p:nvSpPr>
            <p:cNvPr id="72792" name="Rectangle 1112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93" name="Picture 1113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95" name="Group 1115"/>
          <p:cNvGrpSpPr>
            <a:grpSpLocks/>
          </p:cNvGrpSpPr>
          <p:nvPr/>
        </p:nvGrpSpPr>
        <p:grpSpPr bwMode="auto">
          <a:xfrm>
            <a:off x="0" y="4665663"/>
            <a:ext cx="1752600" cy="1066800"/>
            <a:chOff x="2352" y="0"/>
            <a:chExt cx="1104" cy="672"/>
          </a:xfrm>
        </p:grpSpPr>
        <p:sp>
          <p:nvSpPr>
            <p:cNvPr id="72796" name="Rectangle 1116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97" name="Picture 1117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98" name="Group 1118"/>
          <p:cNvGrpSpPr>
            <a:grpSpLocks/>
          </p:cNvGrpSpPr>
          <p:nvPr/>
        </p:nvGrpSpPr>
        <p:grpSpPr bwMode="auto">
          <a:xfrm>
            <a:off x="1905000" y="4665663"/>
            <a:ext cx="1752600" cy="1066800"/>
            <a:chOff x="2352" y="0"/>
            <a:chExt cx="1104" cy="672"/>
          </a:xfrm>
        </p:grpSpPr>
        <p:sp>
          <p:nvSpPr>
            <p:cNvPr id="72799" name="Rectangle 1119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00" name="Picture 1120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01" name="Group 1121"/>
          <p:cNvGrpSpPr>
            <a:grpSpLocks/>
          </p:cNvGrpSpPr>
          <p:nvPr/>
        </p:nvGrpSpPr>
        <p:grpSpPr bwMode="auto">
          <a:xfrm>
            <a:off x="3733800" y="4648200"/>
            <a:ext cx="1752600" cy="1066800"/>
            <a:chOff x="2352" y="0"/>
            <a:chExt cx="1104" cy="672"/>
          </a:xfrm>
        </p:grpSpPr>
        <p:sp>
          <p:nvSpPr>
            <p:cNvPr id="72802" name="Rectangle 1122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03" name="Picture 1123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04" name="Group 1124"/>
          <p:cNvGrpSpPr>
            <a:grpSpLocks/>
          </p:cNvGrpSpPr>
          <p:nvPr/>
        </p:nvGrpSpPr>
        <p:grpSpPr bwMode="auto">
          <a:xfrm>
            <a:off x="5543550" y="4648200"/>
            <a:ext cx="1752600" cy="1066800"/>
            <a:chOff x="2352" y="0"/>
            <a:chExt cx="1104" cy="672"/>
          </a:xfrm>
        </p:grpSpPr>
        <p:sp>
          <p:nvSpPr>
            <p:cNvPr id="72805" name="Rectangle 1125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06" name="Picture 1126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07" name="Group 1127"/>
          <p:cNvGrpSpPr>
            <a:grpSpLocks/>
          </p:cNvGrpSpPr>
          <p:nvPr/>
        </p:nvGrpSpPr>
        <p:grpSpPr bwMode="auto">
          <a:xfrm>
            <a:off x="7391400" y="4665663"/>
            <a:ext cx="1752600" cy="1066800"/>
            <a:chOff x="2352" y="0"/>
            <a:chExt cx="1104" cy="672"/>
          </a:xfrm>
        </p:grpSpPr>
        <p:sp>
          <p:nvSpPr>
            <p:cNvPr id="72808" name="Rectangle 1128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09" name="Picture 1129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11" name="Group 1131"/>
          <p:cNvGrpSpPr>
            <a:grpSpLocks/>
          </p:cNvGrpSpPr>
          <p:nvPr/>
        </p:nvGrpSpPr>
        <p:grpSpPr bwMode="auto">
          <a:xfrm>
            <a:off x="0" y="5791200"/>
            <a:ext cx="1752600" cy="1066800"/>
            <a:chOff x="2352" y="0"/>
            <a:chExt cx="1104" cy="672"/>
          </a:xfrm>
        </p:grpSpPr>
        <p:sp>
          <p:nvSpPr>
            <p:cNvPr id="72812" name="Rectangle 1132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13" name="Picture 1133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14" name="Group 1134"/>
          <p:cNvGrpSpPr>
            <a:grpSpLocks/>
          </p:cNvGrpSpPr>
          <p:nvPr/>
        </p:nvGrpSpPr>
        <p:grpSpPr bwMode="auto">
          <a:xfrm>
            <a:off x="1905000" y="5791200"/>
            <a:ext cx="1752600" cy="1066800"/>
            <a:chOff x="2352" y="0"/>
            <a:chExt cx="1104" cy="672"/>
          </a:xfrm>
        </p:grpSpPr>
        <p:sp>
          <p:nvSpPr>
            <p:cNvPr id="72815" name="Rectangle 1135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16" name="Picture 1136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17" name="Group 1137"/>
          <p:cNvGrpSpPr>
            <a:grpSpLocks/>
          </p:cNvGrpSpPr>
          <p:nvPr/>
        </p:nvGrpSpPr>
        <p:grpSpPr bwMode="auto">
          <a:xfrm>
            <a:off x="3733800" y="5773738"/>
            <a:ext cx="1752600" cy="1066800"/>
            <a:chOff x="2352" y="0"/>
            <a:chExt cx="1104" cy="672"/>
          </a:xfrm>
        </p:grpSpPr>
        <p:sp>
          <p:nvSpPr>
            <p:cNvPr id="72818" name="Rectangle 1138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19" name="Picture 1139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20" name="Group 1140"/>
          <p:cNvGrpSpPr>
            <a:grpSpLocks/>
          </p:cNvGrpSpPr>
          <p:nvPr/>
        </p:nvGrpSpPr>
        <p:grpSpPr bwMode="auto">
          <a:xfrm>
            <a:off x="5543550" y="5773738"/>
            <a:ext cx="1752600" cy="1066800"/>
            <a:chOff x="2352" y="0"/>
            <a:chExt cx="1104" cy="672"/>
          </a:xfrm>
        </p:grpSpPr>
        <p:sp>
          <p:nvSpPr>
            <p:cNvPr id="72821" name="Rectangle 1141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22" name="Picture 1142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23" name="Group 1143"/>
          <p:cNvGrpSpPr>
            <a:grpSpLocks/>
          </p:cNvGrpSpPr>
          <p:nvPr/>
        </p:nvGrpSpPr>
        <p:grpSpPr bwMode="auto">
          <a:xfrm>
            <a:off x="7391400" y="5791200"/>
            <a:ext cx="1752600" cy="1066800"/>
            <a:chOff x="2352" y="0"/>
            <a:chExt cx="1104" cy="672"/>
          </a:xfrm>
        </p:grpSpPr>
        <p:sp>
          <p:nvSpPr>
            <p:cNvPr id="72824" name="Rectangle 1144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25" name="Picture 1145" descr="C:\WINDOWS\Desktop\jeopardy\jeopardy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06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2707" name="Line 1027"/>
            <p:cNvSpPr>
              <a:spLocks noChangeShapeType="1"/>
            </p:cNvSpPr>
            <p:nvPr/>
          </p:nvSpPr>
          <p:spPr bwMode="auto">
            <a:xfrm>
              <a:off x="1188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08" name="Line 1028"/>
            <p:cNvSpPr>
              <a:spLocks noChangeShapeType="1"/>
            </p:cNvSpPr>
            <p:nvPr/>
          </p:nvSpPr>
          <p:spPr bwMode="auto">
            <a:xfrm>
              <a:off x="2332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09" name="Line 1029"/>
            <p:cNvSpPr>
              <a:spLocks noChangeShapeType="1"/>
            </p:cNvSpPr>
            <p:nvPr/>
          </p:nvSpPr>
          <p:spPr bwMode="auto">
            <a:xfrm>
              <a:off x="3475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0" name="Line 1030"/>
            <p:cNvSpPr>
              <a:spLocks noChangeShapeType="1"/>
            </p:cNvSpPr>
            <p:nvPr/>
          </p:nvSpPr>
          <p:spPr bwMode="auto">
            <a:xfrm>
              <a:off x="4617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1" name="Line 1031"/>
            <p:cNvSpPr>
              <a:spLocks noChangeShapeType="1"/>
            </p:cNvSpPr>
            <p:nvPr/>
          </p:nvSpPr>
          <p:spPr bwMode="auto">
            <a:xfrm>
              <a:off x="0" y="723"/>
              <a:ext cx="57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2" name="Line 1032"/>
            <p:cNvSpPr>
              <a:spLocks noChangeShapeType="1"/>
            </p:cNvSpPr>
            <p:nvPr/>
          </p:nvSpPr>
          <p:spPr bwMode="auto">
            <a:xfrm>
              <a:off x="0" y="1444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3" name="Line 1033"/>
            <p:cNvSpPr>
              <a:spLocks noChangeShapeType="1"/>
            </p:cNvSpPr>
            <p:nvPr/>
          </p:nvSpPr>
          <p:spPr bwMode="auto">
            <a:xfrm>
              <a:off x="0" y="2167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4" name="Line 1034"/>
            <p:cNvSpPr>
              <a:spLocks noChangeShapeType="1"/>
            </p:cNvSpPr>
            <p:nvPr/>
          </p:nvSpPr>
          <p:spPr bwMode="auto">
            <a:xfrm>
              <a:off x="0" y="2888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5" name="Line 1035"/>
            <p:cNvSpPr>
              <a:spLocks noChangeShapeType="1"/>
            </p:cNvSpPr>
            <p:nvPr/>
          </p:nvSpPr>
          <p:spPr bwMode="auto">
            <a:xfrm>
              <a:off x="0" y="3611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830" name="Text Box 1150"/>
          <p:cNvSpPr txBox="1">
            <a:spLocks noChangeArrowheads="1"/>
          </p:cNvSpPr>
          <p:nvPr/>
        </p:nvSpPr>
        <p:spPr bwMode="auto">
          <a:xfrm>
            <a:off x="7391400" y="1219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42" name="Text Box 1162"/>
          <p:cNvSpPr txBox="1">
            <a:spLocks noChangeArrowheads="1"/>
          </p:cNvSpPr>
          <p:nvPr/>
        </p:nvSpPr>
        <p:spPr bwMode="auto">
          <a:xfrm>
            <a:off x="1905000" y="4648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40" name="Text Box 1160"/>
          <p:cNvSpPr txBox="1">
            <a:spLocks noChangeArrowheads="1"/>
          </p:cNvSpPr>
          <p:nvPr/>
        </p:nvSpPr>
        <p:spPr bwMode="auto">
          <a:xfrm>
            <a:off x="7391400" y="3505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$300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34" name="Text Box 1154"/>
          <p:cNvSpPr txBox="1">
            <a:spLocks noChangeArrowheads="1"/>
          </p:cNvSpPr>
          <p:nvPr/>
        </p:nvSpPr>
        <p:spPr bwMode="auto">
          <a:xfrm>
            <a:off x="5562600" y="2362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44" name="Text Box 1164"/>
          <p:cNvSpPr txBox="1">
            <a:spLocks noChangeArrowheads="1"/>
          </p:cNvSpPr>
          <p:nvPr/>
        </p:nvSpPr>
        <p:spPr bwMode="auto">
          <a:xfrm>
            <a:off x="5562600" y="4648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33" name="Text Box 1153"/>
          <p:cNvSpPr txBox="1">
            <a:spLocks noChangeArrowheads="1"/>
          </p:cNvSpPr>
          <p:nvPr/>
        </p:nvSpPr>
        <p:spPr bwMode="auto">
          <a:xfrm>
            <a:off x="3733800" y="2362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29" name="Text Box 1149"/>
          <p:cNvSpPr txBox="1">
            <a:spLocks noChangeArrowheads="1"/>
          </p:cNvSpPr>
          <p:nvPr/>
        </p:nvSpPr>
        <p:spPr bwMode="auto">
          <a:xfrm>
            <a:off x="5562600" y="1219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27" name="Text Box 1147"/>
          <p:cNvSpPr txBox="1">
            <a:spLocks noChangeArrowheads="1"/>
          </p:cNvSpPr>
          <p:nvPr/>
        </p:nvSpPr>
        <p:spPr bwMode="auto">
          <a:xfrm>
            <a:off x="1905000" y="1219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45" name="Text Box 1165"/>
          <p:cNvSpPr txBox="1">
            <a:spLocks noChangeArrowheads="1"/>
          </p:cNvSpPr>
          <p:nvPr/>
        </p:nvSpPr>
        <p:spPr bwMode="auto">
          <a:xfrm>
            <a:off x="7391400" y="4648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32" name="Text Box 1152"/>
          <p:cNvSpPr txBox="1">
            <a:spLocks noChangeArrowheads="1"/>
          </p:cNvSpPr>
          <p:nvPr/>
        </p:nvSpPr>
        <p:spPr bwMode="auto">
          <a:xfrm>
            <a:off x="1905000" y="2362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35" name="Text Box 1155"/>
          <p:cNvSpPr txBox="1">
            <a:spLocks noChangeArrowheads="1"/>
          </p:cNvSpPr>
          <p:nvPr/>
        </p:nvSpPr>
        <p:spPr bwMode="auto">
          <a:xfrm>
            <a:off x="7391400" y="2362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47" name="Text Box 1167"/>
          <p:cNvSpPr txBox="1">
            <a:spLocks noChangeArrowheads="1"/>
          </p:cNvSpPr>
          <p:nvPr/>
        </p:nvSpPr>
        <p:spPr bwMode="auto">
          <a:xfrm>
            <a:off x="1905000" y="58674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$500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46" name="Text Box 1166"/>
          <p:cNvSpPr txBox="1">
            <a:spLocks noChangeArrowheads="1"/>
          </p:cNvSpPr>
          <p:nvPr/>
        </p:nvSpPr>
        <p:spPr bwMode="auto">
          <a:xfrm>
            <a:off x="0" y="5867400"/>
            <a:ext cx="18288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$500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36" name="Text Box 1156"/>
          <p:cNvSpPr txBox="1">
            <a:spLocks noChangeArrowheads="1"/>
          </p:cNvSpPr>
          <p:nvPr/>
        </p:nvSpPr>
        <p:spPr bwMode="auto">
          <a:xfrm>
            <a:off x="0" y="3505200"/>
            <a:ext cx="18288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$300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31" name="Text Box 1151"/>
          <p:cNvSpPr txBox="1">
            <a:spLocks noChangeArrowheads="1"/>
          </p:cNvSpPr>
          <p:nvPr/>
        </p:nvSpPr>
        <p:spPr bwMode="auto">
          <a:xfrm>
            <a:off x="0" y="2362200"/>
            <a:ext cx="18288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48" name="Text Box 1168"/>
          <p:cNvSpPr txBox="1">
            <a:spLocks noChangeArrowheads="1"/>
          </p:cNvSpPr>
          <p:nvPr/>
        </p:nvSpPr>
        <p:spPr bwMode="auto">
          <a:xfrm>
            <a:off x="3733800" y="58674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$500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721" name="Text Box 1041"/>
          <p:cNvSpPr txBox="1">
            <a:spLocks noChangeArrowheads="1"/>
          </p:cNvSpPr>
          <p:nvPr/>
        </p:nvSpPr>
        <p:spPr bwMode="auto">
          <a:xfrm>
            <a:off x="0" y="1219200"/>
            <a:ext cx="18288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37" name="Text Box 1157"/>
          <p:cNvSpPr txBox="1">
            <a:spLocks noChangeArrowheads="1"/>
          </p:cNvSpPr>
          <p:nvPr/>
        </p:nvSpPr>
        <p:spPr bwMode="auto">
          <a:xfrm>
            <a:off x="1905000" y="3505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$300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28" name="Text Box 1148"/>
          <p:cNvSpPr txBox="1">
            <a:spLocks noChangeArrowheads="1"/>
          </p:cNvSpPr>
          <p:nvPr/>
        </p:nvSpPr>
        <p:spPr bwMode="auto">
          <a:xfrm>
            <a:off x="3733800" y="1219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39" name="Text Box 1159"/>
          <p:cNvSpPr txBox="1">
            <a:spLocks noChangeArrowheads="1"/>
          </p:cNvSpPr>
          <p:nvPr/>
        </p:nvSpPr>
        <p:spPr bwMode="auto">
          <a:xfrm>
            <a:off x="5562600" y="3505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$300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49" name="Text Box 1169"/>
          <p:cNvSpPr txBox="1">
            <a:spLocks noChangeArrowheads="1"/>
          </p:cNvSpPr>
          <p:nvPr/>
        </p:nvSpPr>
        <p:spPr bwMode="auto">
          <a:xfrm>
            <a:off x="5562600" y="58674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$500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38" name="Text Box 1158"/>
          <p:cNvSpPr txBox="1">
            <a:spLocks noChangeArrowheads="1"/>
          </p:cNvSpPr>
          <p:nvPr/>
        </p:nvSpPr>
        <p:spPr bwMode="auto">
          <a:xfrm>
            <a:off x="3733800" y="3505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$300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41" name="Text Box 1161"/>
          <p:cNvSpPr txBox="1">
            <a:spLocks noChangeArrowheads="1"/>
          </p:cNvSpPr>
          <p:nvPr/>
        </p:nvSpPr>
        <p:spPr bwMode="auto">
          <a:xfrm>
            <a:off x="0" y="4648200"/>
            <a:ext cx="18288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43" name="Text Box 1163"/>
          <p:cNvSpPr txBox="1">
            <a:spLocks noChangeArrowheads="1"/>
          </p:cNvSpPr>
          <p:nvPr/>
        </p:nvSpPr>
        <p:spPr bwMode="auto">
          <a:xfrm>
            <a:off x="3733800" y="4648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50" name="Text Box 1170"/>
          <p:cNvSpPr txBox="1">
            <a:spLocks noChangeArrowheads="1"/>
          </p:cNvSpPr>
          <p:nvPr/>
        </p:nvSpPr>
        <p:spPr bwMode="auto">
          <a:xfrm>
            <a:off x="7391400" y="58674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6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$500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pic>
        <p:nvPicPr>
          <p:cNvPr id="72872" name="Picture 1192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oardfill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86800" y="152400"/>
            <a:ext cx="304800" cy="304800"/>
          </a:xfrm>
          <a:prstGeom prst="rect">
            <a:avLst/>
          </a:prstGeom>
          <a:noFill/>
        </p:spPr>
      </p:pic>
      <p:sp>
        <p:nvSpPr>
          <p:cNvPr id="72873" name="Rectangle 1193"/>
          <p:cNvSpPr>
            <a:spLocks noChangeArrowheads="1"/>
          </p:cNvSpPr>
          <p:nvPr/>
        </p:nvSpPr>
        <p:spPr bwMode="auto">
          <a:xfrm>
            <a:off x="8382000" y="0"/>
            <a:ext cx="762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28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872"/>
                </p:tgtEl>
              </p:cMediaNode>
            </p:audio>
          </p:childTnLst>
        </p:cTn>
      </p:par>
    </p:tnLst>
    <p:bldLst>
      <p:bldP spid="72830" grpId="0" animBg="1" autoUpdateAnimBg="0"/>
      <p:bldP spid="72842" grpId="0" animBg="1" autoUpdateAnimBg="0"/>
      <p:bldP spid="72840" grpId="0" animBg="1" autoUpdateAnimBg="0"/>
      <p:bldP spid="72834" grpId="0" animBg="1" autoUpdateAnimBg="0"/>
      <p:bldP spid="72844" grpId="0" animBg="1" autoUpdateAnimBg="0"/>
      <p:bldP spid="72833" grpId="0" animBg="1" autoUpdateAnimBg="0"/>
      <p:bldP spid="72829" grpId="0" animBg="1" autoUpdateAnimBg="0"/>
      <p:bldP spid="72827" grpId="0" animBg="1" autoUpdateAnimBg="0"/>
      <p:bldP spid="72845" grpId="0" animBg="1" autoUpdateAnimBg="0"/>
      <p:bldP spid="72832" grpId="0" animBg="1" autoUpdateAnimBg="0"/>
      <p:bldP spid="72835" grpId="0" animBg="1" autoUpdateAnimBg="0"/>
      <p:bldP spid="72847" grpId="0" animBg="1" autoUpdateAnimBg="0"/>
      <p:bldP spid="72846" grpId="0" animBg="1" autoUpdateAnimBg="0"/>
      <p:bldP spid="72836" grpId="0" animBg="1" autoUpdateAnimBg="0"/>
      <p:bldP spid="72831" grpId="0" animBg="1" autoUpdateAnimBg="0"/>
      <p:bldP spid="72848" grpId="0" animBg="1" autoUpdateAnimBg="0"/>
      <p:bldP spid="72721" grpId="0" animBg="1" autoUpdateAnimBg="0"/>
      <p:bldP spid="72837" grpId="0" animBg="1" autoUpdateAnimBg="0"/>
      <p:bldP spid="72828" grpId="0" animBg="1" autoUpdateAnimBg="0"/>
      <p:bldP spid="72839" grpId="0" animBg="1" autoUpdateAnimBg="0"/>
      <p:bldP spid="72849" grpId="0" animBg="1" autoUpdateAnimBg="0"/>
      <p:bldP spid="72838" grpId="0" animBg="1" autoUpdateAnimBg="0"/>
      <p:bldP spid="72841" grpId="0" animBg="1" autoUpdateAnimBg="0"/>
      <p:bldP spid="72843" grpId="0" animBg="1" autoUpdateAnimBg="0"/>
      <p:bldP spid="72850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GOVERNMENT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$200</a:t>
            </a:r>
          </a:p>
        </p:txBody>
      </p:sp>
      <p:sp>
        <p:nvSpPr>
          <p:cNvPr id="317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1749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POWER DISTRIBUTION SYSTEM IN WHICH THE STATES HAVE MORE POWER THAN THE CENTRAL GOVERNMENT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317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49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GOVERNMENT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$300</a:t>
            </a:r>
          </a:p>
        </p:txBody>
      </p:sp>
      <p:sp>
        <p:nvSpPr>
          <p:cNvPr id="327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2773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  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09600" y="11430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TYPE OF GOVERNMENT WHERE A FEW PEOPLE HOLD POLITICAL POWER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327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773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GOVERNMENT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$400</a:t>
            </a:r>
          </a:p>
        </p:txBody>
      </p:sp>
      <p:sp>
        <p:nvSpPr>
          <p:cNvPr id="3379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3797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chanted" pitchFamily="18" charset="0"/>
              </a:rPr>
              <a:t>A POWER DISTRIBUTION SYSTEM PRESENT IN AUSTRALIA IN WHICH POWER IS SHARED BY THE CENTRAL GOVERNMENT AND THE STATES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337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797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GOVERNMENT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$500</a:t>
            </a:r>
          </a:p>
        </p:txBody>
      </p:sp>
      <p:sp>
        <p:nvSpPr>
          <p:cNvPr id="348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4821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A DEMOCRATIC SYSTEM WHERE THE CHIEF EXECUTIVE OFFICER IS ELECTED BY THE PEOPLE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348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821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ABORIGINES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$100</a:t>
            </a:r>
          </a:p>
        </p:txBody>
      </p:sp>
      <p:sp>
        <p:nvSpPr>
          <p:cNvPr id="358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5845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THE ABORIGINES MIGRATED FROM THIS LOCATION OVER 50,000 YEARS AGO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358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845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ABORIGINES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$200</a:t>
            </a:r>
          </a:p>
        </p:txBody>
      </p:sp>
      <p:sp>
        <p:nvSpPr>
          <p:cNvPr id="3686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6869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57200" y="1219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THE ABORIGINES CREATED THIS FLYING WEAPON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368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869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ABORIGINES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$300</a:t>
            </a:r>
          </a:p>
        </p:txBody>
      </p:sp>
      <p:sp>
        <p:nvSpPr>
          <p:cNvPr id="3789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7893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MANY ABORIGINES WERE KILLED BY EUROPEAN COLONISTS WHO USED THIS TYPE OF WEAPON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378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893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ABORIGINES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$400</a:t>
            </a:r>
          </a:p>
        </p:txBody>
      </p:sp>
      <p:sp>
        <p:nvSpPr>
          <p:cNvPr id="389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8917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MANY ABORIGINES NOW LIVE IN THIS TERRITORY OF AUSTRALIA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389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917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ABORIGINES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$500</a:t>
            </a:r>
          </a:p>
        </p:txBody>
      </p:sp>
      <p:sp>
        <p:nvSpPr>
          <p:cNvPr id="3994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9941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ABORIGINES ARE CONSIDERED TO BE THIS TYPE OF PEOPLE SINCE THEY MOVED FROM PLACE TO PLACE IN SEARCH OF FOOD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399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941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ECONOMICS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$100</a:t>
            </a:r>
          </a:p>
        </p:txBody>
      </p:sp>
      <p:sp>
        <p:nvSpPr>
          <p:cNvPr id="4096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0965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THE GOVERNMENT CONTROLS THE MANNER OF PRODUCING AND DISTRIBUTING GOODS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409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6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9144000" cy="6248400"/>
          </a:xfrm>
        </p:spPr>
        <p:txBody>
          <a:bodyPr/>
          <a:lstStyle/>
          <a:p>
            <a:r>
              <a:rPr lang="en-US" sz="8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PHYSICAL FEATURES &amp; GEOGRAPHY</a:t>
            </a:r>
            <a:endParaRPr lang="en-US" sz="89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ECONOMICS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$200</a:t>
            </a:r>
          </a:p>
        </p:txBody>
      </p:sp>
      <p:sp>
        <p:nvSpPr>
          <p:cNvPr id="4198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989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A TYPE OF PERSON WHO TAKES RISKS TO OWN AND OPERATE HIS OR HER OWN BUSINESS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419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989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ECONOMICS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$300</a:t>
            </a:r>
          </a:p>
        </p:txBody>
      </p:sp>
      <p:sp>
        <p:nvSpPr>
          <p:cNvPr id="4301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3013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chanted" pitchFamily="18" charset="0"/>
              </a:rPr>
              <a:t>THE AGREEMENT BETWEEN THE US, MEXICO AND CANADA THAT ELIMINATED TRADE BARRIERS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430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013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ECONOMICS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$400</a:t>
            </a:r>
          </a:p>
        </p:txBody>
      </p:sp>
      <p:sp>
        <p:nvSpPr>
          <p:cNvPr id="4403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4037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chanted" pitchFamily="18" charset="0"/>
              </a:rPr>
              <a:t>THE PROHIBITION OF TRADE AGAINST A PARTICULAR COUNTRY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440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37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ECONOMICS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$500</a:t>
            </a:r>
          </a:p>
        </p:txBody>
      </p:sp>
      <p:sp>
        <p:nvSpPr>
          <p:cNvPr id="4506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5061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THE ECONOMIC SYSTEM USED IN AUSTRALIA TO ANSWER WHAT AND HOW TO PRODUCE AND FOR WHOM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450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061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PHYSICAL FEATURES &amp; GEOGRAPHY-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$100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IS THE </a:t>
            </a:r>
          </a:p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GREAT VICTORIA DESERT?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  <p:sp>
        <p:nvSpPr>
          <p:cNvPr id="51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PHYSICAL FEATURES &amp; GEOGRAPHY-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$200</a:t>
            </a:r>
          </a:p>
        </p:txBody>
      </p:sp>
      <p:sp>
        <p:nvSpPr>
          <p:cNvPr id="460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IS AYERS ROCK?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PHYSICAL FEATURES &amp; GEOGRAPHY- $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300</a:t>
            </a:r>
          </a:p>
        </p:txBody>
      </p:sp>
      <p:sp>
        <p:nvSpPr>
          <p:cNvPr id="471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IS THE GREAT BARRIER REEF?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PHYSICAL FEATURES &amp; GEOGRAPHY- $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400</a:t>
            </a:r>
          </a:p>
        </p:txBody>
      </p:sp>
      <p:sp>
        <p:nvSpPr>
          <p:cNvPr id="481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IS THE </a:t>
            </a:r>
          </a:p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CORAL SEA?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PHYSICAL FEATURES &amp; GEOGRAPHY- $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500</a:t>
            </a:r>
          </a:p>
        </p:txBody>
      </p:sp>
      <p:sp>
        <p:nvSpPr>
          <p:cNvPr id="491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IS THE TEMPERATE CLIMATE?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EUROPEAN COLONIZATION- 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$100</a:t>
            </a:r>
          </a:p>
        </p:txBody>
      </p:sp>
      <p:sp>
        <p:nvSpPr>
          <p:cNvPr id="501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ARE PRISONERS?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EUROPEAN COLONIZATION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EUROPEAN COLONIZATION- 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$200</a:t>
            </a:r>
          </a:p>
        </p:txBody>
      </p:sp>
      <p:sp>
        <p:nvSpPr>
          <p:cNvPr id="512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IS SMALLPOX?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EUROPEAN COLONIZATION- 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$300</a:t>
            </a:r>
          </a:p>
        </p:txBody>
      </p:sp>
      <p:sp>
        <p:nvSpPr>
          <p:cNvPr id="522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IS ENGLISH?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EUROPEAN COLONIZATION- 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$400</a:t>
            </a:r>
          </a:p>
        </p:txBody>
      </p:sp>
      <p:sp>
        <p:nvSpPr>
          <p:cNvPr id="532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IS CHRISTIANITY?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EUROPEAN COLONIZATION- 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$500</a:t>
            </a:r>
          </a:p>
        </p:txBody>
      </p:sp>
      <p:sp>
        <p:nvSpPr>
          <p:cNvPr id="542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IS A GOLD RUSH?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GOVERNMENT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$100</a:t>
            </a:r>
          </a:p>
        </p:txBody>
      </p:sp>
      <p:sp>
        <p:nvSpPr>
          <p:cNvPr id="5530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IS AN AUTOCRACY?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GOVERNMENT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$200</a:t>
            </a:r>
          </a:p>
        </p:txBody>
      </p:sp>
      <p:sp>
        <p:nvSpPr>
          <p:cNvPr id="563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IS A CONFEDERATION?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GOVERNMENT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$300</a:t>
            </a:r>
          </a:p>
        </p:txBody>
      </p:sp>
      <p:sp>
        <p:nvSpPr>
          <p:cNvPr id="573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IS AN OLIGARCHY?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GOVERNMENT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$400</a:t>
            </a:r>
          </a:p>
        </p:txBody>
      </p:sp>
      <p:sp>
        <p:nvSpPr>
          <p:cNvPr id="583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IS A FEDERAL SYSTEM?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GOVERNMENT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$500</a:t>
            </a:r>
          </a:p>
        </p:txBody>
      </p:sp>
      <p:sp>
        <p:nvSpPr>
          <p:cNvPr id="593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IS A PRESIDENTIAL SYSTEM?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ABORIGINES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$100</a:t>
            </a:r>
          </a:p>
        </p:txBody>
      </p:sp>
      <p:sp>
        <p:nvSpPr>
          <p:cNvPr id="6042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IS ASIA?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0"/>
            <a:ext cx="9144000" cy="5334000"/>
          </a:xfrm>
        </p:spPr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GOVERNMENT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ABORIGINES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$200</a:t>
            </a:r>
          </a:p>
        </p:txBody>
      </p:sp>
      <p:sp>
        <p:nvSpPr>
          <p:cNvPr id="614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IS THE BOOMERANG?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ABORIGINES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$300</a:t>
            </a:r>
          </a:p>
        </p:txBody>
      </p:sp>
      <p:sp>
        <p:nvSpPr>
          <p:cNvPr id="624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ARE GUNS?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ABORIGINES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$400</a:t>
            </a:r>
          </a:p>
        </p:txBody>
      </p:sp>
      <p:sp>
        <p:nvSpPr>
          <p:cNvPr id="634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IS THE NORTHERN TERRITORY?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ABORIGINES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$500</a:t>
            </a:r>
          </a:p>
        </p:txBody>
      </p:sp>
      <p:sp>
        <p:nvSpPr>
          <p:cNvPr id="645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ARE NOMADS?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ECONOMICS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$100</a:t>
            </a:r>
          </a:p>
        </p:txBody>
      </p:sp>
      <p:sp>
        <p:nvSpPr>
          <p:cNvPr id="6554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IS A COMMAND ECONOMY?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ECONOMICS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$200</a:t>
            </a:r>
          </a:p>
        </p:txBody>
      </p:sp>
      <p:sp>
        <p:nvSpPr>
          <p:cNvPr id="665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IS AN ENTREPRENEUR?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ECONOMICS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$300</a:t>
            </a:r>
          </a:p>
        </p:txBody>
      </p:sp>
      <p:sp>
        <p:nvSpPr>
          <p:cNvPr id="675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IS THE NORTH AMERICAN FREE TRADE AGREEMENT (NAFTA)?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ECONOMICS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$400</a:t>
            </a:r>
          </a:p>
        </p:txBody>
      </p:sp>
      <p:sp>
        <p:nvSpPr>
          <p:cNvPr id="686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IS AN EMBARGO?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ECONOMICS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 $500</a:t>
            </a:r>
          </a:p>
        </p:txBody>
      </p:sp>
      <p:sp>
        <p:nvSpPr>
          <p:cNvPr id="696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IS A MIXED ECONOMY?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8" name="Picture 4" descr="C:\WINDOWS\Desktop\REAL Jeopardy Template\jeopard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09800"/>
            <a:ext cx="8763000" cy="3962400"/>
          </a:xfrm>
          <a:prstGeom prst="rect">
            <a:avLst/>
          </a:prstGeom>
          <a:noFill/>
        </p:spPr>
      </p:pic>
      <p:graphicFrame>
        <p:nvGraphicFramePr>
          <p:cNvPr id="95232" name="Object 0"/>
          <p:cNvGraphicFramePr>
            <a:graphicFrameLocks noChangeAspect="1"/>
          </p:cNvGraphicFramePr>
          <p:nvPr/>
        </p:nvGraphicFramePr>
        <p:xfrm>
          <a:off x="152400" y="304800"/>
          <a:ext cx="5257800" cy="350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3" name="WordArt 3.2" r:id="rId4" imgW="6097680" imgH="4064040" progId="">
                  <p:embed/>
                </p:oleObj>
              </mc:Choice>
              <mc:Fallback>
                <p:oleObj name="WordArt 3.2" r:id="rId4" imgW="6097680" imgH="4064040" progId="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5257800" cy="350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ABORIGINES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GOVERNMENT</a:t>
            </a:r>
            <a:endParaRPr lang="en-US" sz="96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89091" name="AutoShape 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001000" y="5943600"/>
            <a:ext cx="914400" cy="685800"/>
          </a:xfrm>
          <a:prstGeom prst="bevel">
            <a:avLst>
              <a:gd name="adj" fmla="val 6944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3399FF"/>
                </a:solidFill>
                <a:latin typeface="Transistor" pitchFamily="2" charset="0"/>
              </a:rPr>
              <a:t>$</a:t>
            </a:r>
            <a:endParaRPr lang="en-US">
              <a:solidFill>
                <a:srgbClr val="33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FINAL CATEGORY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  <p:sp>
        <p:nvSpPr>
          <p:cNvPr id="901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A DEMOCRATIC SYSTEM PRESENT IN AUSTRALIA IN WHICH THE LAW MAKING BODY ELECTS THE CHIEF EXECUTIVE OFFICER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  <p:pic>
        <p:nvPicPr>
          <p:cNvPr id="7" name="Jeopardy (Think Song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10600" y="228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63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WHAT IS A PARLIAMENTARY SYSTEM?</a:t>
            </a: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FINAL CATEGORY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ECONOMICS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7" name="Group 6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6" name="Line 4"/>
            <p:cNvSpPr>
              <a:spLocks noChangeShapeType="1"/>
            </p:cNvSpPr>
            <p:nvPr/>
          </p:nvSpPr>
          <p:spPr bwMode="auto">
            <a:xfrm>
              <a:off x="1188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2332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3475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4617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0" y="723"/>
              <a:ext cx="57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0" y="1444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0" y="2167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2888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>
              <a:off x="0" y="3611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0" y="166985"/>
            <a:ext cx="1905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 anchorCtr="1">
            <a:spAutoFit/>
          </a:bodyPr>
          <a:lstStyle/>
          <a:p>
            <a:pPr algn="ctr"/>
            <a:r>
              <a:rPr lang="en-US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PHYSICAL FEATURES &amp; GEOGRAPHY</a:t>
            </a:r>
            <a:endParaRPr lang="en-US" sz="18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1828800" y="320168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 anchorCtr="1">
            <a:spAutoFit/>
          </a:bodyPr>
          <a:lstStyle/>
          <a:p>
            <a:pPr algn="ctr"/>
            <a:r>
              <a:rPr lang="en-US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EUROPEAN COLONIZATION</a:t>
            </a:r>
            <a:endParaRPr lang="en-US" sz="18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3657600" y="386834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 anchorCtr="1">
            <a:spAutoFit/>
          </a:bodyPr>
          <a:lstStyle/>
          <a:p>
            <a:pPr algn="ctr"/>
            <a:r>
              <a:rPr lang="en-US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GOVERNMENT</a:t>
            </a:r>
            <a:endParaRPr lang="en-US" sz="18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5486400" y="384042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 anchorCtr="1">
            <a:spAutoFit/>
          </a:bodyPr>
          <a:lstStyle/>
          <a:p>
            <a:pPr algn="ctr"/>
            <a:r>
              <a:rPr lang="en-US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ABORIGINES</a:t>
            </a:r>
            <a:endParaRPr lang="en-US" sz="18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7239000" y="363749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 anchorCtr="1">
            <a:spAutoFit/>
          </a:bodyPr>
          <a:lstStyle/>
          <a:p>
            <a:pPr algn="ctr"/>
            <a:r>
              <a:rPr lang="en-US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ECONOMICS</a:t>
            </a:r>
            <a:endParaRPr lang="en-US" sz="18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0" y="12033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" action="ppaction://hlinksldjump"/>
              </a:rPr>
              <a:t>$100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1905000" y="12033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3" action="ppaction://hlinksldjump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3733800" y="12033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4" action="ppaction://hlinksldjump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5486400" y="12033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5" action="ppaction://hlinksldjump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7315200" y="12033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6" action="ppaction://hlinksldjump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auto">
          <a:xfrm>
            <a:off x="0" y="34893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7" action="ppaction://hlinksldjump"/>
              </a:rPr>
              <a:t>$300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1905000" y="34893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8" action="ppaction://hlinksldjump"/>
              </a:rPr>
              <a:t>$300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3733800" y="34893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9" action="ppaction://hlinksldjump"/>
              </a:rPr>
              <a:t>$300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5486400" y="34893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0" action="ppaction://hlinksldjump"/>
              </a:rPr>
              <a:t>$300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7315200" y="34893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1" action="ppaction://hlinksldjump"/>
              </a:rPr>
              <a:t>$300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0" y="23463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2" action="ppaction://hlinksldjump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1905000" y="23463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3" action="ppaction://hlinksldjump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>
            <a:off x="3733800" y="23463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4" action="ppaction://hlinksldjump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5" name="Text Box 53"/>
          <p:cNvSpPr txBox="1">
            <a:spLocks noChangeArrowheads="1"/>
          </p:cNvSpPr>
          <p:nvPr/>
        </p:nvSpPr>
        <p:spPr bwMode="auto">
          <a:xfrm>
            <a:off x="5486400" y="23463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5" action="ppaction://hlinksldjump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6" name="Text Box 54"/>
          <p:cNvSpPr txBox="1">
            <a:spLocks noChangeArrowheads="1"/>
          </p:cNvSpPr>
          <p:nvPr/>
        </p:nvSpPr>
        <p:spPr bwMode="auto">
          <a:xfrm>
            <a:off x="7315200" y="23463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6" action="ppaction://hlinksldjump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7" name="Text Box 55"/>
          <p:cNvSpPr txBox="1">
            <a:spLocks noChangeArrowheads="1"/>
          </p:cNvSpPr>
          <p:nvPr/>
        </p:nvSpPr>
        <p:spPr bwMode="auto">
          <a:xfrm>
            <a:off x="0" y="46323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7" action="ppaction://hlinksldjump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8" name="Text Box 56"/>
          <p:cNvSpPr txBox="1">
            <a:spLocks noChangeArrowheads="1"/>
          </p:cNvSpPr>
          <p:nvPr/>
        </p:nvSpPr>
        <p:spPr bwMode="auto">
          <a:xfrm>
            <a:off x="1905000" y="46323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8" action="ppaction://hlinksldjump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9" name="Text Box 57"/>
          <p:cNvSpPr txBox="1">
            <a:spLocks noChangeArrowheads="1"/>
          </p:cNvSpPr>
          <p:nvPr/>
        </p:nvSpPr>
        <p:spPr bwMode="auto">
          <a:xfrm>
            <a:off x="3733800" y="46323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9" action="ppaction://hlinksldjump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0" name="Text Box 58"/>
          <p:cNvSpPr txBox="1">
            <a:spLocks noChangeArrowheads="1"/>
          </p:cNvSpPr>
          <p:nvPr/>
        </p:nvSpPr>
        <p:spPr bwMode="auto">
          <a:xfrm>
            <a:off x="5486400" y="46323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0" action="ppaction://hlinksldjump"/>
              </a:rPr>
              <a:t>$400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1" name="Text Box 59"/>
          <p:cNvSpPr txBox="1">
            <a:spLocks noChangeArrowheads="1"/>
          </p:cNvSpPr>
          <p:nvPr/>
        </p:nvSpPr>
        <p:spPr bwMode="auto">
          <a:xfrm>
            <a:off x="7315200" y="46323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1" action="ppaction://hlinksldjump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2" name="Text Box 60"/>
          <p:cNvSpPr txBox="1">
            <a:spLocks noChangeArrowheads="1"/>
          </p:cNvSpPr>
          <p:nvPr/>
        </p:nvSpPr>
        <p:spPr bwMode="auto">
          <a:xfrm>
            <a:off x="0" y="58515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2" action="ppaction://hlinksldjump"/>
              </a:rPr>
              <a:t>$500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3" name="Text Box 61"/>
          <p:cNvSpPr txBox="1">
            <a:spLocks noChangeArrowheads="1"/>
          </p:cNvSpPr>
          <p:nvPr/>
        </p:nvSpPr>
        <p:spPr bwMode="auto">
          <a:xfrm>
            <a:off x="1905000" y="58515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3" action="ppaction://hlinksldjump"/>
              </a:rPr>
              <a:t>$500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4" name="Text Box 62"/>
          <p:cNvSpPr txBox="1">
            <a:spLocks noChangeArrowheads="1"/>
          </p:cNvSpPr>
          <p:nvPr/>
        </p:nvSpPr>
        <p:spPr bwMode="auto">
          <a:xfrm>
            <a:off x="3733800" y="58515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4" action="ppaction://hlinksldjump"/>
              </a:rPr>
              <a:t>$500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5" name="Text Box 63"/>
          <p:cNvSpPr txBox="1">
            <a:spLocks noChangeArrowheads="1"/>
          </p:cNvSpPr>
          <p:nvPr/>
        </p:nvSpPr>
        <p:spPr bwMode="auto">
          <a:xfrm>
            <a:off x="5486400" y="58515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5" action="ppaction://hlinksldjump"/>
              </a:rPr>
              <a:t>$500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6" name="Text Box 64"/>
          <p:cNvSpPr txBox="1">
            <a:spLocks noChangeArrowheads="1"/>
          </p:cNvSpPr>
          <p:nvPr/>
        </p:nvSpPr>
        <p:spPr bwMode="auto">
          <a:xfrm>
            <a:off x="7315200" y="5851525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6" action="ppaction://hlinksldjump"/>
              </a:rPr>
              <a:t>$500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8" name="AutoShape 66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39200" y="838200"/>
            <a:ext cx="304800" cy="266700"/>
          </a:xfrm>
          <a:prstGeom prst="actionButtonE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PHYSICAL FEATURES &amp; GEOGRAPHY-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$100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A DESERT LOCATED IN WESTERN AND SOUTHERN AUSTRALIA</a:t>
            </a:r>
          </a:p>
        </p:txBody>
      </p:sp>
      <p:sp>
        <p:nvSpPr>
          <p:cNvPr id="410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01" name="Picture 5"/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41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8F8F8"/>
      </a:lt1>
      <a:dk2>
        <a:srgbClr val="0000FF"/>
      </a:dk2>
      <a:lt2>
        <a:srgbClr val="F8F8F8"/>
      </a:lt2>
      <a:accent1>
        <a:srgbClr val="00CC99"/>
      </a:accent1>
      <a:accent2>
        <a:srgbClr val="3333CC"/>
      </a:accent2>
      <a:accent3>
        <a:srgbClr val="AAAAFF"/>
      </a:accent3>
      <a:accent4>
        <a:srgbClr val="D4D4D4"/>
      </a:accent4>
      <a:accent5>
        <a:srgbClr val="AAE2CA"/>
      </a:accent5>
      <a:accent6>
        <a:srgbClr val="2D2DB9"/>
      </a:accent6>
      <a:hlink>
        <a:srgbClr val="FFFFFF"/>
      </a:hlink>
      <a:folHlink>
        <a:srgbClr val="0000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</TotalTime>
  <Words>804</Words>
  <Application>Microsoft Office PowerPoint</Application>
  <PresentationFormat>On-screen Show (4:3)</PresentationFormat>
  <Paragraphs>170</Paragraphs>
  <Slides>62</Slides>
  <Notes>0</Notes>
  <HiddenSlides>0</HiddenSlides>
  <MMClips>29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4" baseType="lpstr">
      <vt:lpstr>Default Design</vt:lpstr>
      <vt:lpstr>WordArt 3.2</vt:lpstr>
      <vt:lpstr>PowerPoint Presentation</vt:lpstr>
      <vt:lpstr>PowerPoint Presentation</vt:lpstr>
      <vt:lpstr>PHYSICAL FEATURES &amp; GEOGRAPHY</vt:lpstr>
      <vt:lpstr>EUROPEAN COLONIZATION</vt:lpstr>
      <vt:lpstr>GOVERNMENT</vt:lpstr>
      <vt:lpstr>ABORIGINES</vt:lpstr>
      <vt:lpstr>ECONOMICS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UGA Training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s18</dc:creator>
  <cp:lastModifiedBy>Windows User</cp:lastModifiedBy>
  <cp:revision>120</cp:revision>
  <dcterms:created xsi:type="dcterms:W3CDTF">2000-05-09T13:01:38Z</dcterms:created>
  <dcterms:modified xsi:type="dcterms:W3CDTF">2013-04-29T17:29:37Z</dcterms:modified>
</cp:coreProperties>
</file>