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0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2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82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959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4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86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7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9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07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8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7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91A97-9BF6-4F08-A88E-1E6BDBD92D85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BAE5F-9ABE-4CEA-A139-3671662E6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6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317" y="130629"/>
            <a:ext cx="6572362" cy="6727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2012" y="726141"/>
            <a:ext cx="10972800" cy="32945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Emma Sophia" panose="02000500000000000000" pitchFamily="2" charset="0"/>
              </a:rPr>
              <a:t>Personal Finance Vocabulary</a:t>
            </a:r>
            <a:endParaRPr lang="en-US" b="1" dirty="0">
              <a:latin typeface="Emma Sophia" panose="02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21623"/>
            <a:ext cx="9144000" cy="13447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500" dirty="0" smtClean="0">
                <a:latin typeface="Emma Sophia" panose="02000500000000000000" pitchFamily="2" charset="0"/>
              </a:rPr>
              <a:t>SS6E4: The student will explain personal money management choices in terms of income, spending, credit, saving, and investing. </a:t>
            </a:r>
            <a:endParaRPr lang="en-US" sz="1500" dirty="0">
              <a:latin typeface="Emma Sophia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02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9525"/>
            <a:ext cx="7143750" cy="6838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154"/>
            <a:ext cx="10515600" cy="1317812"/>
          </a:xfrm>
        </p:spPr>
        <p:txBody>
          <a:bodyPr/>
          <a:lstStyle/>
          <a:p>
            <a:r>
              <a:rPr lang="en-US" b="1" dirty="0" smtClean="0">
                <a:latin typeface="Emma Sophia" panose="02000500000000000000" pitchFamily="2" charset="0"/>
              </a:rPr>
              <a:t>Vocabulary</a:t>
            </a:r>
            <a:endParaRPr lang="en-US" b="1" dirty="0">
              <a:latin typeface="Emma Sophia" panose="02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282" y="1532966"/>
            <a:ext cx="11577918" cy="46574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Personal Finance – 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The process of projecting, organizing, monitoring, and controlling future income and expenses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Budget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 – a spending and savings plan for an individual or an organization based on estimated income and expenses.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Needs</a:t>
            </a:r>
            <a:r>
              <a:rPr lang="en-US" sz="2000" b="1" dirty="0">
                <a:latin typeface="Comic Sans MS" panose="030F0702030302020204" pitchFamily="66" charset="0"/>
                <a:ea typeface="EVIE'S HAND" pitchFamily="2" charset="0"/>
              </a:rPr>
              <a:t> 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–</a:t>
            </a:r>
            <a:r>
              <a:rPr lang="en-US" sz="2000" b="1" dirty="0" smtClean="0">
                <a:latin typeface="Comic Sans MS" panose="030F0702030302020204" pitchFamily="66" charset="0"/>
                <a:ea typeface="EVIE'S HAND" pitchFamily="2" charset="0"/>
              </a:rPr>
              <a:t> 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the items that are required in order to live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Wants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 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–  the items that are needed to make our lives more comfortable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-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Income 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– the money one receives from working a job.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Savings – 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the income that is not spent after people buy things they need or want. This type of account earns interest.</a:t>
            </a:r>
          </a:p>
          <a:p>
            <a:pPr>
              <a:lnSpc>
                <a:spcPct val="150000"/>
              </a:lnSpc>
            </a:pPr>
            <a:endParaRPr lang="en-US" sz="2000" u="sng" dirty="0">
              <a:latin typeface="Comic Sans MS" panose="030F0702030302020204" pitchFamily="66" charset="0"/>
              <a:ea typeface="EVIE'S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96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263" y="215153"/>
            <a:ext cx="5950308" cy="66457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5154"/>
            <a:ext cx="10515600" cy="1317812"/>
          </a:xfrm>
        </p:spPr>
        <p:txBody>
          <a:bodyPr/>
          <a:lstStyle/>
          <a:p>
            <a:r>
              <a:rPr lang="en-US" b="1" dirty="0" smtClean="0">
                <a:latin typeface="Emma Sophia" panose="02000500000000000000" pitchFamily="2" charset="0"/>
              </a:rPr>
              <a:t>Vocabulary Continued… </a:t>
            </a:r>
            <a:endParaRPr lang="en-US" b="1" dirty="0">
              <a:latin typeface="Emma Sophia" panose="02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29" y="1532966"/>
            <a:ext cx="11443447" cy="465744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Interest 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– a fee for the use of money. This can be added or deducted depending on what type of account you have. </a:t>
            </a:r>
            <a:endParaRPr lang="en-US" sz="2000" u="sng" dirty="0" smtClean="0">
              <a:latin typeface="EVIE'S HAND" pitchFamily="2" charset="0"/>
              <a:ea typeface="EVIE'S HAND" pitchFamily="2" charset="0"/>
            </a:endParaRP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Credit 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– the ability to borrow money. 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Loan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 – borrowing money. People usually take out a loan to buy a house, car, or go to college. </a:t>
            </a: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Debt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–  money or goods</a:t>
            </a:r>
            <a:r>
              <a:rPr lang="en-US" sz="2000" dirty="0" smtClean="0">
                <a:latin typeface="Comic Sans MS" panose="030F0702030302020204" pitchFamily="66" charset="0"/>
                <a:ea typeface="EVIE'S HAND" pitchFamily="2" charset="0"/>
              </a:rPr>
              <a:t>/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services owed by a person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Investment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 – risking money and time to get something profitable in return – usually interest or other income.  There are two types of investments: Real </a:t>
            </a:r>
            <a:r>
              <a:rPr lang="en-US" sz="2000" dirty="0" smtClean="0">
                <a:latin typeface="Comic Sans MS" panose="030F0702030302020204" pitchFamily="66" charset="0"/>
                <a:ea typeface="EVIE'S HAND" pitchFamily="2" charset="0"/>
              </a:rPr>
              <a:t>(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physical capital</a:t>
            </a:r>
            <a:r>
              <a:rPr lang="en-US" sz="2000" dirty="0" smtClean="0">
                <a:latin typeface="Comic Sans MS" panose="030F0702030302020204" pitchFamily="66" charset="0"/>
                <a:ea typeface="EVIE'S HAND" pitchFamily="2" charset="0"/>
              </a:rPr>
              <a:t>)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 and Financial.</a:t>
            </a:r>
            <a:r>
              <a:rPr lang="en-US" sz="2000" dirty="0" smtClean="0">
                <a:latin typeface="Comic Sans MS" panose="030F0702030302020204" pitchFamily="66" charset="0"/>
                <a:ea typeface="EVIE'S HAND" pitchFamily="2" charset="0"/>
              </a:rPr>
              <a:t> (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stocks bonds and mutual funds</a:t>
            </a:r>
            <a:r>
              <a:rPr lang="en-US" sz="2000" dirty="0" smtClean="0">
                <a:latin typeface="Comic Sans MS" panose="030F0702030302020204" pitchFamily="66" charset="0"/>
                <a:ea typeface="EVIE'S HAND" pitchFamily="2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000" u="sng" dirty="0" smtClean="0">
                <a:latin typeface="EVIE'S HAND" pitchFamily="2" charset="0"/>
                <a:ea typeface="EVIE'S HAND" pitchFamily="2" charset="0"/>
              </a:rPr>
              <a:t>Inflation –</a:t>
            </a:r>
            <a:r>
              <a:rPr lang="en-US" sz="2000" dirty="0" smtClean="0">
                <a:latin typeface="EVIE'S HAND" pitchFamily="2" charset="0"/>
                <a:ea typeface="EVIE'S HAND" pitchFamily="2" charset="0"/>
              </a:rPr>
              <a:t>When there is too much money in circulation. Money is worthless. </a:t>
            </a:r>
            <a:endParaRPr lang="en-US" sz="2000" u="sng" dirty="0" smtClean="0">
              <a:latin typeface="EVIE'S HAND" pitchFamily="2" charset="0"/>
              <a:ea typeface="EVIE'S HAND" pitchFamily="2" charset="0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EVIE'S HAND" pitchFamily="2" charset="0"/>
              <a:ea typeface="EVIE'S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54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  <a14:imgEffect>
                      <a14:colorTemperature colorTemp="47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277" y="90713"/>
            <a:ext cx="7295323" cy="6658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Emma Sophia" panose="02000500000000000000" pitchFamily="2" charset="0"/>
              </a:rPr>
              <a:t>Desktop Stores Vocab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7" y="1825625"/>
            <a:ext cx="11174506" cy="4720318"/>
          </a:xfrm>
        </p:spPr>
        <p:txBody>
          <a:bodyPr>
            <a:normAutofit/>
          </a:bodyPr>
          <a:lstStyle/>
          <a:p>
            <a:r>
              <a:rPr lang="en-US" sz="3000" u="sng" dirty="0" smtClean="0">
                <a:latin typeface="EVIE'S HAND" pitchFamily="2" charset="0"/>
                <a:ea typeface="EVIE'S HAND" pitchFamily="2" charset="0"/>
              </a:rPr>
              <a:t>Opportunity Cost</a:t>
            </a:r>
            <a:r>
              <a:rPr lang="en-US" sz="3000" dirty="0" smtClean="0">
                <a:latin typeface="EVIE'S HAND" pitchFamily="2" charset="0"/>
                <a:ea typeface="EVIE'S HAND" pitchFamily="2" charset="0"/>
              </a:rPr>
              <a:t> – the value of what is given up when a choice is made</a:t>
            </a:r>
          </a:p>
          <a:p>
            <a:r>
              <a:rPr lang="en-US" sz="3000" u="sng" dirty="0" smtClean="0">
                <a:latin typeface="EVIE'S HAND" pitchFamily="2" charset="0"/>
                <a:ea typeface="EVIE'S HAND" pitchFamily="2" charset="0"/>
              </a:rPr>
              <a:t>Unit Cost</a:t>
            </a:r>
            <a:r>
              <a:rPr lang="en-US" sz="3000" dirty="0" smtClean="0">
                <a:latin typeface="EVIE'S HAND" pitchFamily="2" charset="0"/>
                <a:ea typeface="EVIE'S HAND" pitchFamily="2" charset="0"/>
              </a:rPr>
              <a:t> </a:t>
            </a:r>
            <a:r>
              <a:rPr lang="en-US" sz="3000" dirty="0" smtClean="0">
                <a:latin typeface="EVIE'S HAND" pitchFamily="2" charset="0"/>
                <a:ea typeface="EVIE'S HAND" pitchFamily="2" charset="0"/>
              </a:rPr>
              <a:t>– the amount it takes to make one item</a:t>
            </a:r>
          </a:p>
          <a:p>
            <a:r>
              <a:rPr lang="en-US" sz="3000" u="sng" dirty="0" smtClean="0">
                <a:latin typeface="EVIE'S HAND" pitchFamily="2" charset="0"/>
                <a:ea typeface="EVIE'S HAND" pitchFamily="2" charset="0"/>
              </a:rPr>
              <a:t>Supply</a:t>
            </a:r>
            <a:r>
              <a:rPr lang="en-US" sz="3000" dirty="0" smtClean="0">
                <a:latin typeface="EVIE'S HAND" pitchFamily="2" charset="0"/>
                <a:ea typeface="EVIE'S HAND" pitchFamily="2" charset="0"/>
              </a:rPr>
              <a:t> – The amount of goods</a:t>
            </a:r>
            <a:r>
              <a:rPr lang="en-US" sz="3000" dirty="0" smtClean="0">
                <a:latin typeface="Comic Sans MS" panose="030F0702030302020204" pitchFamily="66" charset="0"/>
                <a:ea typeface="EVIE'S HAND" pitchFamily="2" charset="0"/>
              </a:rPr>
              <a:t>/ </a:t>
            </a:r>
            <a:r>
              <a:rPr lang="en-US" sz="3000" dirty="0" smtClean="0">
                <a:latin typeface="EVIE'S HAND" pitchFamily="2" charset="0"/>
                <a:ea typeface="EVIE'S HAND" pitchFamily="2" charset="0"/>
              </a:rPr>
              <a:t>services a company produces.</a:t>
            </a:r>
          </a:p>
          <a:p>
            <a:r>
              <a:rPr lang="en-US" sz="3000" u="sng" dirty="0" smtClean="0">
                <a:latin typeface="EVIE'S HAND" pitchFamily="2" charset="0"/>
                <a:ea typeface="EVIE'S HAND" pitchFamily="2" charset="0"/>
              </a:rPr>
              <a:t>Demand</a:t>
            </a:r>
            <a:r>
              <a:rPr lang="en-US" sz="3000" dirty="0" smtClean="0">
                <a:latin typeface="EVIE'S HAND" pitchFamily="2" charset="0"/>
                <a:ea typeface="EVIE'S HAND" pitchFamily="2" charset="0"/>
              </a:rPr>
              <a:t> – The want or desire food goods and services.</a:t>
            </a:r>
          </a:p>
          <a:p>
            <a:r>
              <a:rPr lang="en-US" sz="3000" u="sng" dirty="0" smtClean="0">
                <a:latin typeface="EVIE'S HAND" pitchFamily="2" charset="0"/>
                <a:ea typeface="EVIE'S HAND" pitchFamily="2" charset="0"/>
              </a:rPr>
              <a:t>Profit</a:t>
            </a:r>
            <a:r>
              <a:rPr lang="en-US" sz="3000" dirty="0" smtClean="0">
                <a:latin typeface="EVIE'S HAND" pitchFamily="2" charset="0"/>
                <a:ea typeface="EVIE'S HAND" pitchFamily="2" charset="0"/>
              </a:rPr>
              <a:t>- the total amount of money earned.</a:t>
            </a:r>
          </a:p>
          <a:p>
            <a:r>
              <a:rPr lang="en-US" sz="3000" u="sng" dirty="0" smtClean="0">
                <a:latin typeface="EVIE'S HAND" pitchFamily="2" charset="0"/>
                <a:ea typeface="EVIE'S HAND" pitchFamily="2" charset="0"/>
              </a:rPr>
              <a:t>Net Profit</a:t>
            </a:r>
            <a:r>
              <a:rPr lang="en-US" sz="3000" dirty="0" smtClean="0">
                <a:latin typeface="EVIE'S HAND" pitchFamily="2" charset="0"/>
                <a:ea typeface="EVIE'S HAND" pitchFamily="2" charset="0"/>
              </a:rPr>
              <a:t> – The profit minus the total amount of money spent. </a:t>
            </a:r>
            <a:endParaRPr lang="en-US" sz="3000" u="sng" dirty="0" smtClean="0">
              <a:latin typeface="EVIE'S HAND" pitchFamily="2" charset="0"/>
              <a:ea typeface="EVIE'S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2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Emma Sophia" panose="02000500000000000000" pitchFamily="2" charset="0"/>
              </a:rPr>
              <a:t>Discussion Questions</a:t>
            </a:r>
            <a:endParaRPr lang="en-US" sz="4000" b="1" dirty="0">
              <a:latin typeface="Emma Sophia" panose="020005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EVIE'S HAND" pitchFamily="2" charset="0"/>
                <a:ea typeface="EVIE'S HAND" pitchFamily="2" charset="0"/>
              </a:rPr>
              <a:t>Describe a time where you wanted something, but you didn’t have the money for it. What did you do? Explain the vocabulary word associated with the choice you made.</a:t>
            </a:r>
          </a:p>
          <a:p>
            <a:pPr marL="0" indent="0">
              <a:buNone/>
            </a:pPr>
            <a:endParaRPr lang="en-US" dirty="0" smtClean="0">
              <a:latin typeface="EVIE'S HAND" pitchFamily="2" charset="0"/>
              <a:ea typeface="EVIE'S HAND" pitchFamily="2" charset="0"/>
            </a:endParaRPr>
          </a:p>
          <a:p>
            <a:r>
              <a:rPr lang="en-US" dirty="0" smtClean="0">
                <a:latin typeface="EVIE'S HAND" pitchFamily="2" charset="0"/>
                <a:ea typeface="EVIE'S HAND" pitchFamily="2" charset="0"/>
              </a:rPr>
              <a:t>What might happen if a person buys too much of their wants?</a:t>
            </a:r>
          </a:p>
          <a:p>
            <a:endParaRPr lang="en-US" dirty="0">
              <a:latin typeface="EVIE'S HAND" pitchFamily="2" charset="0"/>
              <a:ea typeface="EVIE'S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9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370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Emma Sophia</vt:lpstr>
      <vt:lpstr>EVIE'S HAND</vt:lpstr>
      <vt:lpstr>Office Theme</vt:lpstr>
      <vt:lpstr>Personal Finance Vocabulary</vt:lpstr>
      <vt:lpstr>Vocabulary</vt:lpstr>
      <vt:lpstr>Vocabulary Continued… </vt:lpstr>
      <vt:lpstr>Desktop Stores Vocab</vt:lpstr>
      <vt:lpstr>Discussion Questions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Finance Vocabulary</dc:title>
  <dc:creator>Dewald, Mary</dc:creator>
  <cp:lastModifiedBy>Dewald, Mary</cp:lastModifiedBy>
  <cp:revision>6</cp:revision>
  <dcterms:created xsi:type="dcterms:W3CDTF">2015-05-04T13:24:38Z</dcterms:created>
  <dcterms:modified xsi:type="dcterms:W3CDTF">2015-05-04T14:06:54Z</dcterms:modified>
</cp:coreProperties>
</file>